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29" r:id="rId1"/>
  </p:sldMasterIdLst>
  <p:notesMasterIdLst>
    <p:notesMasterId r:id="rId47"/>
  </p:notesMasterIdLst>
  <p:handoutMasterIdLst>
    <p:handoutMasterId r:id="rId48"/>
  </p:handoutMasterIdLst>
  <p:sldIdLst>
    <p:sldId id="298" r:id="rId2"/>
    <p:sldId id="326" r:id="rId3"/>
    <p:sldId id="355" r:id="rId4"/>
    <p:sldId id="358" r:id="rId5"/>
    <p:sldId id="359" r:id="rId6"/>
    <p:sldId id="360" r:id="rId7"/>
    <p:sldId id="349" r:id="rId8"/>
    <p:sldId id="350" r:id="rId9"/>
    <p:sldId id="305" r:id="rId10"/>
    <p:sldId id="306" r:id="rId11"/>
    <p:sldId id="307" r:id="rId12"/>
    <p:sldId id="361" r:id="rId13"/>
    <p:sldId id="308" r:id="rId14"/>
    <p:sldId id="352" r:id="rId15"/>
    <p:sldId id="310" r:id="rId16"/>
    <p:sldId id="312" r:id="rId17"/>
    <p:sldId id="315" r:id="rId18"/>
    <p:sldId id="316" r:id="rId19"/>
    <p:sldId id="363" r:id="rId20"/>
    <p:sldId id="362" r:id="rId21"/>
    <p:sldId id="317" r:id="rId22"/>
    <p:sldId id="318" r:id="rId23"/>
    <p:sldId id="339" r:id="rId24"/>
    <p:sldId id="314" r:id="rId25"/>
    <p:sldId id="319" r:id="rId26"/>
    <p:sldId id="356" r:id="rId27"/>
    <p:sldId id="364" r:id="rId28"/>
    <p:sldId id="320" r:id="rId29"/>
    <p:sldId id="322" r:id="rId30"/>
    <p:sldId id="321" r:id="rId31"/>
    <p:sldId id="357" r:id="rId32"/>
    <p:sldId id="332" r:id="rId33"/>
    <p:sldId id="333" r:id="rId34"/>
    <p:sldId id="324" r:id="rId35"/>
    <p:sldId id="341" r:id="rId36"/>
    <p:sldId id="335" r:id="rId37"/>
    <p:sldId id="336" r:id="rId38"/>
    <p:sldId id="337" r:id="rId39"/>
    <p:sldId id="338" r:id="rId40"/>
    <p:sldId id="340" r:id="rId41"/>
    <p:sldId id="365" r:id="rId42"/>
    <p:sldId id="366" r:id="rId43"/>
    <p:sldId id="367" r:id="rId44"/>
    <p:sldId id="353" r:id="rId45"/>
    <p:sldId id="342" r:id="rId46"/>
  </p:sldIdLst>
  <p:sldSz cx="12192000" cy="6858000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mosarska" initials="AS" lastIdx="8" clrIdx="0"/>
  <p:cmAuthor id="2" name="Czarnecka Aleksandra" initials="CA" lastIdx="3" clrIdx="1">
    <p:extLst>
      <p:ext uri="{19B8F6BF-5375-455C-9EA6-DF929625EA0E}">
        <p15:presenceInfo xmlns:p15="http://schemas.microsoft.com/office/powerpoint/2012/main" userId="S-1-5-21-3906529882-2472526378-782400817-3540" providerId="AD"/>
      </p:ext>
    </p:extLst>
  </p:cmAuthor>
  <p:cmAuthor id="3" name="PISKORSKA Katarzyna" initials="PK" lastIdx="2" clrIdx="2">
    <p:extLst>
      <p:ext uri="{19B8F6BF-5375-455C-9EA6-DF929625EA0E}">
        <p15:presenceInfo xmlns:p15="http://schemas.microsoft.com/office/powerpoint/2012/main" userId="S-1-5-21-2039474230-1823947412-1586538214-5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EFF"/>
    <a:srgbClr val="99CCFF"/>
    <a:srgbClr val="89AD47"/>
    <a:srgbClr val="333333"/>
    <a:srgbClr val="000000"/>
    <a:srgbClr val="0089BA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0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8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929FC3D-5496-4BFA-B761-1566A112E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C3C122D-9A49-47CD-B9CB-8E595F4AE3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A1D7A84-861A-483A-B923-68F2B4174262}" type="datetimeFigureOut">
              <a:rPr lang="pl-PL"/>
              <a:pPr>
                <a:defRPr/>
              </a:pPr>
              <a:t>30.08.2018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697D9A-5681-46F9-9FC1-89412BA66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546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D3276F-465F-4263-807E-F27E216422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A93091-0135-4B25-9422-7B59483AD8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268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A00ED04-06A9-4C74-86B9-403C2D4B4E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7857E2-ABA3-4F6D-818A-6131EBA07A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A21262-1C78-4B41-85EC-B8BF0AE3C632}" type="datetimeFigureOut">
              <a:rPr lang="pl-PL"/>
              <a:pPr>
                <a:defRPr/>
              </a:pPr>
              <a:t>30.08.2018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D3636883-6412-4674-B939-B3DB600B7D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41E3C797-82CB-427C-A0ED-6B4ADC77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29" y="4715273"/>
            <a:ext cx="5437189" cy="4468018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6B1C-098E-4342-803B-AA86B6455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6095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95C796-A9E0-4528-8D50-7BB23623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6095"/>
          </a:xfrm>
          <a:prstGeom prst="rect">
            <a:avLst/>
          </a:prstGeom>
        </p:spPr>
        <p:txBody>
          <a:bodyPr vert="horz" wrap="square" lIns="91294" tIns="45646" rIns="91294" bIns="456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F1C5FF-A491-49E5-B4C2-90F5BFD136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778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ill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l.wikipedia.org/wiki/Gara%C5%BC" TargetMode="External"/><Relationship Id="rId5" Type="http://schemas.openxmlformats.org/officeDocument/2006/relationships/hyperlink" Target="https://pl.wikipedia.org/wiki/Budynek_mieszkalny_jednorodzinny" TargetMode="External"/><Relationship Id="rId4" Type="http://schemas.openxmlformats.org/officeDocument/2006/relationships/hyperlink" Target="https://pl.wikipedia.org/wiki/Architektur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>
            <a:extLst>
              <a:ext uri="{FF2B5EF4-FFF2-40B4-BE49-F238E27FC236}">
                <a16:creationId xmlns:a16="http://schemas.microsoft.com/office/drawing/2014/main" id="{64EA7576-6E1D-4DFA-9A61-B06C6F07B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>
            <a:extLst>
              <a:ext uri="{FF2B5EF4-FFF2-40B4-BE49-F238E27FC236}">
                <a16:creationId xmlns:a16="http://schemas.microsoft.com/office/drawing/2014/main" id="{96401477-50B9-41D9-9BC1-FF5CB5450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7828" name="Symbol zastępczy numeru slajdu 3">
            <a:extLst>
              <a:ext uri="{FF2B5EF4-FFF2-40B4-BE49-F238E27FC236}">
                <a16:creationId xmlns:a16="http://schemas.microsoft.com/office/drawing/2014/main" id="{42341497-6820-4AFD-87EC-D708170BD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C174B-7FC9-41E3-9B2E-9A2875862CFD}" type="slidenum">
              <a:rPr lang="pl-PL" altLang="pl-PL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599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id="{5AF96105-FD1D-4F94-B064-DDAD56B12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id="{BF4FCBE9-D7B9-4158-B331-9A512BF31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Ocieplenie przegród zewnętrznych budynku oddzielających pomieszczenia ogrzewane od środowiska zewnętrznego, w tym: ścian zewnętrznych, ścian zewnętrznych piwnic ogrzewanych, dachów, stropodachów, stropy nad przejazdami, podłogi na gruncie.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Ocieplenie przegród wewnętrznych budynku oddzielających pomieszczenia ogrzewane od nieogrzewanych, w tym: ścian wewnętrznych, stropów pod nieogrzewanymi poddaszami, stropów nad pomieszczeniami nieogrzewanymi i zamkniętymi przestrzeniami podpodłogowymi.</a:t>
            </a:r>
          </a:p>
          <a:p>
            <a:r>
              <a:rPr lang="pl-PL" altLang="pl-PL" dirty="0"/>
              <a:t> </a:t>
            </a:r>
          </a:p>
          <a:p>
            <a:r>
              <a:rPr lang="pl-PL" altLang="pl-PL" dirty="0"/>
              <a:t>Wymiana stolarki zewnętrznej w tym: okien, okien połaciowych, drzwi balkonowych, powierzchni przezroczystych nieotwieralnych, drzwi.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lub modernizacja instalacji wewnętrznych ogrzewania i ciepłej wody użytkowej, w tym montaż zaworów z głowicami termostatycznymi,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Zastosowanie odnawialnych źródeł energii cieplnej i elektrycznej:</a:t>
            </a:r>
          </a:p>
          <a:p>
            <a:r>
              <a:rPr lang="pl-PL" altLang="pl-PL" dirty="0"/>
              <a:t>kolektory słoneczne;</a:t>
            </a:r>
          </a:p>
          <a:p>
            <a:r>
              <a:rPr lang="pl-PL" altLang="pl-PL" dirty="0" err="1"/>
              <a:t>mikroinstalacje</a:t>
            </a:r>
            <a:r>
              <a:rPr lang="pl-PL" altLang="pl-PL" dirty="0"/>
              <a:t> fotowoltaiczne,</a:t>
            </a:r>
          </a:p>
          <a:p>
            <a:r>
              <a:rPr lang="pl-PL" altLang="pl-PL" dirty="0"/>
              <a:t>z zastrzeżeniem finansowania wyłącznie w formie pożyczki.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Wymiana źródeł ciepła starej generacji opalanych paliwem stałym na potrzeby </a:t>
            </a:r>
            <a:r>
              <a:rPr lang="pl-PL" altLang="pl-PL" dirty="0" err="1"/>
              <a:t>c.o</a:t>
            </a:r>
            <a:r>
              <a:rPr lang="pl-PL" altLang="pl-PL" dirty="0"/>
              <a:t> lub c.o. i c.w.u. na:</a:t>
            </a:r>
          </a:p>
          <a:p>
            <a:r>
              <a:rPr lang="pl-PL" altLang="pl-PL" dirty="0"/>
              <a:t>węzły cieplne,</a:t>
            </a:r>
          </a:p>
          <a:p>
            <a:r>
              <a:rPr lang="pl-PL" altLang="pl-PL" dirty="0"/>
              <a:t>kotły na paliwo stałe (węgiel lub biomasa), </a:t>
            </a:r>
          </a:p>
          <a:p>
            <a:r>
              <a:rPr lang="pl-PL" altLang="pl-PL" dirty="0"/>
              <a:t>systemy ogrzewania elektrycznego, </a:t>
            </a:r>
          </a:p>
          <a:p>
            <a:r>
              <a:rPr lang="pl-PL" altLang="pl-PL" dirty="0"/>
              <a:t>kotły gazowe kondensacyjne,</a:t>
            </a:r>
          </a:p>
          <a:p>
            <a:r>
              <a:rPr lang="pl-PL" altLang="pl-PL" dirty="0"/>
              <a:t>pompy ciepła.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 </a:t>
            </a:r>
          </a:p>
          <a:p>
            <a:r>
              <a:rPr lang="pl-PL" altLang="pl-PL" dirty="0"/>
              <a:t>Montaż wentylacji mechanicznej wraz z odzyskiem ciepła.</a:t>
            </a:r>
          </a:p>
          <a:p>
            <a:r>
              <a:rPr lang="pl-PL" altLang="pl-PL" dirty="0"/>
              <a:t> 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id="{CDAE91E3-E2FB-48F7-A026-9D196F666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9406B5-6280-4B4E-84BE-ADD8DA63AA28}" type="slidenum">
              <a:rPr lang="pl-PL" altLang="pl-PL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916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60659EEE-7CFD-4BED-BC31-BD149EC11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F68D307F-D2DE-4136-9DD6-783E39561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51B85F2E-A339-48F1-8B51-4C289A587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AF0C0-324E-42EF-A66E-A27DCFC9B167}" type="slidenum">
              <a:rPr lang="pl-PL" altLang="pl-PL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523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ymbol zastępczy obrazu slajdu 1">
            <a:extLst>
              <a:ext uri="{FF2B5EF4-FFF2-40B4-BE49-F238E27FC236}">
                <a16:creationId xmlns:a16="http://schemas.microsoft.com/office/drawing/2014/main" id="{252A8F3B-A2A7-4731-AA99-319054128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ymbol zastępczy notatek 2">
            <a:extLst>
              <a:ext uri="{FF2B5EF4-FFF2-40B4-BE49-F238E27FC236}">
                <a16:creationId xmlns:a16="http://schemas.microsoft.com/office/drawing/2014/main" id="{0EB66AE7-671E-445F-AAA8-42821F5984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pl-PL" altLang="pl-PL"/>
              <a:t>koszt wykonania audytu energetycznego pod warunkiem że optymalny zakres prac, będących przedmiotem dokumentacji zostanie zrealizowany w ramach złożonego wniosku o dofinansowanie przedsięwzięcia, nie później, niż do zakończenia wnioskowanego przedsięwzięcia,</a:t>
            </a:r>
            <a:endParaRPr lang="pl-PL" altLang="pl-PL" sz="1400"/>
          </a:p>
          <a:p>
            <a:pPr lvl="3"/>
            <a:r>
              <a:rPr lang="pl-PL" altLang="pl-PL"/>
              <a:t>koszt wykonania branżowej dokumentacji projektowej, pod warunkiem że prace będące przedmiotem dokumentacji zostaną zrealizowane w ramach złożonego wniosku o dofinansowanie przedsięwzięcia, nie później, niż do zakończenia wnioskowanego przedsięwzięcia.</a:t>
            </a:r>
            <a:endParaRPr lang="pl-PL" altLang="pl-PL" sz="1400"/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W przypadku wymiany indywidualnego źródła ciepła realizacja inwestycji może być wspierana jedynie w sytuacji, gdy podłączenie do sieci ciepłowniczej na danym obszarze nie jest możliwe lub nie jest uzasadnione ekonomicznie.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W przypadku, gdy w domu mieszkalnym,  w którym realizowane jest przedsięwzięcie jest prowadzona działalność gospodarcza wysokość kosztów kwalifikowanych będzie pomniejszona proporcjonalnie do powierzchni zajmowanej pod działalność gospodarczą.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r>
              <a:rPr lang="pl-PL" altLang="pl-PL"/>
              <a:t>Przedsięwzięcie nie może być realizowane na nieruchomościach wykorzystanych sezonowo (np. domki letniskowe)</a:t>
            </a:r>
          </a:p>
          <a:p>
            <a:pPr marL="283737" indent="-283737">
              <a:buFont typeface="Wingdings" panose="05000000000000000000" pitchFamily="2" charset="2"/>
              <a:buChar char="q"/>
            </a:pPr>
            <a:endParaRPr lang="pl-PL" altLang="pl-PL"/>
          </a:p>
          <a:p>
            <a:pPr marL="283737" indent="-283737"/>
            <a:endParaRPr lang="pl-PL" altLang="pl-PL"/>
          </a:p>
          <a:p>
            <a:pPr marL="283737" indent="-283737"/>
            <a:endParaRPr lang="pl-PL" altLang="pl-PL"/>
          </a:p>
        </p:txBody>
      </p:sp>
      <p:sp>
        <p:nvSpPr>
          <p:cNvPr id="93188" name="Symbol zastępczy numeru slajdu 3">
            <a:extLst>
              <a:ext uri="{FF2B5EF4-FFF2-40B4-BE49-F238E27FC236}">
                <a16:creationId xmlns:a16="http://schemas.microsoft.com/office/drawing/2014/main" id="{E01D89F6-8165-4C95-A1B6-9058FF2EC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D3D692-C2F1-4A92-B929-F7106DC3E834}" type="slidenum">
              <a:rPr lang="pl-PL" altLang="pl-PL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470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1088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6298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B51F1AD9-726D-4953-BEC0-1184DDE2A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25A3AE79-BD12-47AA-8B38-358F9C35A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0C749EA-0FC8-489E-876D-CE55FA30B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1FE35-29D5-464A-A23B-200972F3DC5A}" type="slidenum">
              <a:rPr lang="pl-PL" altLang="pl-PL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785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ymbol zastępczy obrazu slajdu 1">
            <a:extLst>
              <a:ext uri="{FF2B5EF4-FFF2-40B4-BE49-F238E27FC236}">
                <a16:creationId xmlns:a16="http://schemas.microsoft.com/office/drawing/2014/main" id="{2BB5B26B-313C-445D-B37C-DE02AF0FF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ymbol zastępczy notatek 2">
            <a:extLst>
              <a:ext uri="{FF2B5EF4-FFF2-40B4-BE49-F238E27FC236}">
                <a16:creationId xmlns:a16="http://schemas.microsoft.com/office/drawing/2014/main" id="{2E5AF20E-B263-4E4F-8BDE-3D106FDFA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5236" name="Symbol zastępczy numeru slajdu 3">
            <a:extLst>
              <a:ext uri="{FF2B5EF4-FFF2-40B4-BE49-F238E27FC236}">
                <a16:creationId xmlns:a16="http://schemas.microsoft.com/office/drawing/2014/main" id="{9A9426A3-E0DE-446F-B803-272C96833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2EDC6-ED04-4909-B8DA-314291B0B4A8}" type="slidenum">
              <a:rPr lang="pl-PL" altLang="pl-PL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760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>
            <a:extLst>
              <a:ext uri="{FF2B5EF4-FFF2-40B4-BE49-F238E27FC236}">
                <a16:creationId xmlns:a16="http://schemas.microsoft.com/office/drawing/2014/main" id="{15EFE164-1F3C-413C-BBF3-F6142DE75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>
            <a:extLst>
              <a:ext uri="{FF2B5EF4-FFF2-40B4-BE49-F238E27FC236}">
                <a16:creationId xmlns:a16="http://schemas.microsoft.com/office/drawing/2014/main" id="{C6D33F18-7B70-4555-AE31-2E62A52CF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Koszty przekraczające limity określone w pkt I stanowią koszt niekwalifikowany.</a:t>
            </a:r>
          </a:p>
          <a:p>
            <a:r>
              <a:rPr lang="pl-PL" altLang="pl-PL"/>
              <a:t>Szczegółowe wymagania dla usług, materiałów i urządzeń stanowiących koszty kwalifikowane są określone w załączniku „Wymagania techniczne” do Programu.</a:t>
            </a:r>
          </a:p>
          <a:p>
            <a:endParaRPr lang="pl-PL" altLang="pl-PL"/>
          </a:p>
        </p:txBody>
      </p:sp>
      <p:sp>
        <p:nvSpPr>
          <p:cNvPr id="96260" name="Symbol zastępczy numeru slajdu 3">
            <a:extLst>
              <a:ext uri="{FF2B5EF4-FFF2-40B4-BE49-F238E27FC236}">
                <a16:creationId xmlns:a16="http://schemas.microsoft.com/office/drawing/2014/main" id="{464C2794-1F4D-402D-B54B-136DD62C1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B87E77-7BDB-46E0-B781-7F6323B97A9D}" type="slidenum">
              <a:rPr lang="pl-PL" altLang="pl-PL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647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ymbol zastępczy obrazu slajdu 1">
            <a:extLst>
              <a:ext uri="{FF2B5EF4-FFF2-40B4-BE49-F238E27FC236}">
                <a16:creationId xmlns:a16="http://schemas.microsoft.com/office/drawing/2014/main" id="{355E8165-8D5E-4BA9-A1A9-D8492FD90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ymbol zastępczy notatek 2">
            <a:extLst>
              <a:ext uri="{FF2B5EF4-FFF2-40B4-BE49-F238E27FC236}">
                <a16:creationId xmlns:a16="http://schemas.microsoft.com/office/drawing/2014/main" id="{C1B01525-771A-4B6F-A817-B3C9E272A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7284" name="Symbol zastępczy numeru slajdu 3">
            <a:extLst>
              <a:ext uri="{FF2B5EF4-FFF2-40B4-BE49-F238E27FC236}">
                <a16:creationId xmlns:a16="http://schemas.microsoft.com/office/drawing/2014/main" id="{9BD1D6D3-F4D2-440C-AA19-ADDE53918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35BB9-D62B-4982-A390-5F30E02E47BD}" type="slidenum">
              <a:rPr lang="pl-PL" altLang="pl-PL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385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id="{8C0799AF-9FC4-4F1B-BE51-65365C2F82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id="{C1D7F62E-62EE-415C-A90C-2B1B5124A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id="{39431F4F-4D41-46BA-86C1-6FB09436C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297DE9-C5F7-4BFE-93C9-6A0C1A8B0741}" type="slidenum">
              <a:rPr lang="pl-PL" altLang="pl-PL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855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>
            <a:extLst>
              <a:ext uri="{FF2B5EF4-FFF2-40B4-BE49-F238E27FC236}">
                <a16:creationId xmlns:a16="http://schemas.microsoft.com/office/drawing/2014/main" id="{78FAD93E-4C21-487B-95A0-2375FFE43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ymbol zastępczy notatek 2">
            <a:extLst>
              <a:ext uri="{FF2B5EF4-FFF2-40B4-BE49-F238E27FC236}">
                <a16:creationId xmlns:a16="http://schemas.microsoft.com/office/drawing/2014/main" id="{8BF78BCB-890E-49C4-8813-B06081E70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i="1" dirty="0"/>
              <a:t>Opis schematu prezentacji multimedialnej:</a:t>
            </a:r>
            <a:endParaRPr lang="pl-PL" altLang="pl-PL" dirty="0"/>
          </a:p>
          <a:p>
            <a:r>
              <a:rPr lang="pl-PL" altLang="pl-PL" dirty="0"/>
              <a:t>Prezentacja składa się z trzech części:</a:t>
            </a:r>
          </a:p>
          <a:p>
            <a:r>
              <a:rPr lang="pl-PL" altLang="pl-PL" b="1" dirty="0"/>
              <a:t>Blok dot. edukacji ekologicznej</a:t>
            </a:r>
            <a:r>
              <a:rPr lang="pl-PL" altLang="pl-PL" dirty="0"/>
              <a:t> </a:t>
            </a:r>
          </a:p>
          <a:p>
            <a:r>
              <a:rPr lang="pl-PL" altLang="pl-PL" dirty="0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r>
              <a:rPr lang="pl-PL" altLang="pl-PL" b="1" dirty="0"/>
              <a:t>Blok dot. oferty finansowej</a:t>
            </a:r>
            <a:r>
              <a:rPr lang="pl-PL" altLang="pl-PL" dirty="0"/>
              <a:t> </a:t>
            </a:r>
            <a:r>
              <a:rPr lang="pl-PL" altLang="pl-PL" b="1" dirty="0"/>
              <a:t>skierowanej do mieszkańców gmin:</a:t>
            </a:r>
            <a:endParaRPr lang="pl-PL" altLang="pl-PL" dirty="0"/>
          </a:p>
          <a:p>
            <a:r>
              <a:rPr lang="pl-PL" altLang="pl-PL" b="1" dirty="0"/>
              <a:t>Program priorytetowy „Czyste Powietrze” </a:t>
            </a:r>
            <a:endParaRPr lang="pl-PL" altLang="pl-PL" dirty="0"/>
          </a:p>
          <a:p>
            <a:r>
              <a:rPr lang="pl-PL" altLang="pl-PL" b="1" dirty="0"/>
              <a:t>Oferta BOŚ BANK</a:t>
            </a:r>
            <a:endParaRPr lang="pl-PL" altLang="pl-PL" dirty="0"/>
          </a:p>
          <a:p>
            <a:r>
              <a:rPr lang="pl-PL" altLang="pl-PL" dirty="0"/>
              <a:t>przedstawienie założeń Programu „Czyste Powietrze”, czyli na co możemy uzyskać dopłatę/pożyczkę, wysokości i formy dofinasowań, warunki jakie trzeba spełnić i wykaz dokumentów jakie trzeba złożyć aby uzyskać dofinansowanie. A także informacja nt. dostępnego na rynku wsparcia finansowego oferowanego przez BOŚ BANK.</a:t>
            </a:r>
          </a:p>
          <a:p>
            <a:r>
              <a:rPr lang="pl-PL" altLang="pl-PL" b="1" dirty="0"/>
              <a:t>Blok będący podsumowaniem – ścieżką „krok po kroku” do uzyskania dofinansowania w ramach Programu priorytetowego „Czyste Powietrze” </a:t>
            </a:r>
            <a:endParaRPr lang="pl-PL" altLang="pl-PL" dirty="0"/>
          </a:p>
          <a:p>
            <a:r>
              <a:rPr lang="pl-PL" altLang="pl-PL" dirty="0"/>
              <a:t>przedstawienie w punktach, czynności jakie trzeba wykonać, aby uzyskać dofinansowanie w ramach Programu „Czyste Powietrze”.</a:t>
            </a:r>
          </a:p>
          <a:p>
            <a:endParaRPr lang="pl-PL" altLang="pl-PL" dirty="0"/>
          </a:p>
        </p:txBody>
      </p:sp>
      <p:sp>
        <p:nvSpPr>
          <p:cNvPr id="78852" name="Symbol zastępczy numeru slajdu 3">
            <a:extLst>
              <a:ext uri="{FF2B5EF4-FFF2-40B4-BE49-F238E27FC236}">
                <a16:creationId xmlns:a16="http://schemas.microsoft.com/office/drawing/2014/main" id="{2DF5DD63-7082-4809-90BD-243CA01A2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63CA5-D508-4336-879B-CCF31FD7FB62}" type="slidenum">
              <a:rPr lang="pl-PL" altLang="pl-PL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4918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7279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ymbol zastępczy obrazu slajdu 1">
            <a:extLst>
              <a:ext uri="{FF2B5EF4-FFF2-40B4-BE49-F238E27FC236}">
                <a16:creationId xmlns:a16="http://schemas.microsoft.com/office/drawing/2014/main" id="{FF0D7900-0C60-4D8E-973A-77B24A26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Symbol zastępczy notatek 2">
            <a:extLst>
              <a:ext uri="{FF2B5EF4-FFF2-40B4-BE49-F238E27FC236}">
                <a16:creationId xmlns:a16="http://schemas.microsoft.com/office/drawing/2014/main" id="{BE086FF9-C4AE-48F8-AC80-D0D1DA640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99332" name="Symbol zastępczy numeru slajdu 3">
            <a:extLst>
              <a:ext uri="{FF2B5EF4-FFF2-40B4-BE49-F238E27FC236}">
                <a16:creationId xmlns:a16="http://schemas.microsoft.com/office/drawing/2014/main" id="{50D1C742-1FC2-411C-A117-BE951506B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4D5959-A758-40A3-84D9-9CBAB3198711}" type="slidenum">
              <a:rPr lang="pl-PL" altLang="pl-PL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6811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>
            <a:extLst>
              <a:ext uri="{FF2B5EF4-FFF2-40B4-BE49-F238E27FC236}">
                <a16:creationId xmlns:a16="http://schemas.microsoft.com/office/drawing/2014/main" id="{22C2273D-1EE0-450B-9DD4-6BDB867B09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>
            <a:extLst>
              <a:ext uri="{FF2B5EF4-FFF2-40B4-BE49-F238E27FC236}">
                <a16:creationId xmlns:a16="http://schemas.microsoft.com/office/drawing/2014/main" id="{1045D439-A48D-4917-AA44-16944C9EA3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>
                <a:ea typeface="Times New Roman" panose="02020603050405020304" pitchFamily="18" charset="0"/>
                <a:cs typeface="Times-Roman"/>
              </a:rPr>
              <a:t>Oświadczenie, iż dokonano analizy możliwości przyłączenia do m.s.c. – jest we wniosku</a:t>
            </a:r>
            <a:endParaRPr lang="pl-PL" altLang="pl-PL">
              <a:latin typeface="Times New Roman" panose="02020603050405020304" pitchFamily="18" charset="0"/>
              <a:ea typeface="Times New Roman" panose="02020603050405020304" pitchFamily="18" charset="0"/>
              <a:cs typeface="Times-Roman"/>
            </a:endParaRPr>
          </a:p>
          <a:p>
            <a:endParaRPr lang="pl-PL" altLang="pl-PL"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100356" name="Symbol zastępczy numeru slajdu 3">
            <a:extLst>
              <a:ext uri="{FF2B5EF4-FFF2-40B4-BE49-F238E27FC236}">
                <a16:creationId xmlns:a16="http://schemas.microsoft.com/office/drawing/2014/main" id="{B5AC4899-4508-46BC-8331-CB0A8A00E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089E5C-F9C8-477D-97D4-C594F632FC64}" type="slidenum">
              <a:rPr lang="pl-PL" altLang="pl-PL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601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ymbol zastępczy obrazu slajdu 1">
            <a:extLst>
              <a:ext uri="{FF2B5EF4-FFF2-40B4-BE49-F238E27FC236}">
                <a16:creationId xmlns:a16="http://schemas.microsoft.com/office/drawing/2014/main" id="{4D4753F9-18D4-48E4-869D-5C9E2124B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ymbol zastępczy notatek 2">
            <a:extLst>
              <a:ext uri="{FF2B5EF4-FFF2-40B4-BE49-F238E27FC236}">
                <a16:creationId xmlns:a16="http://schemas.microsoft.com/office/drawing/2014/main" id="{9A129595-75C7-45B8-AFE6-D888BC032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okres finansowania: pożyczka może być udzielona na okres nie dłuższy niż 15 lat; okres finansowania jest liczony od daty pierwszej planowanej wypłaty transzy pożyczki, do daty planowanej spłaty ostatniej raty kapitałowej; </a:t>
            </a:r>
          </a:p>
          <a:p>
            <a:endParaRPr lang="pl-PL" altLang="pl-PL"/>
          </a:p>
          <a:p>
            <a:r>
              <a:rPr lang="pl-PL" altLang="pl-PL"/>
              <a:t>Klasy efektywności energetycznej określone są w Rozporządzeniu delegowanym Komisji (UE) nr 811/2013 z dnia 18 lutego 2013 r., uzupełniającym dyrektywę Parlamentu Europejskiego i Rady 2010/30/UE w odniesieniu do etykiet efektywności energetycznej dla ogrzewaczy pomieszczeń, ogrzewaczy wielofunkcyjnych, zestawów zawierających ogrzewacz pomieszczeń, regulator temperatury i urządzenie słoneczne oraz zestawów zawierających ogrzewacz wielofunkcyjny, regulator temperatury i urządzenie słoneczne</a:t>
            </a:r>
          </a:p>
          <a:p>
            <a:r>
              <a:rPr lang="pl-PL" altLang="pl-PL"/>
              <a:t>okres karencji: przy udzielaniu pożyczki może być stosowana karencja w spłacie rat kapitałowych liczona od daty wypłaty ostatniej transzy pożyczki, do daty spłaty pierwszej raty kapitałowej, lecz nie dłuższa niż 6 miesięcy od daty zakończenia realizacji przedsięwzięcia (karencja w spłacie pożyczki wlicza się w okres spłaty pożyczki); </a:t>
            </a:r>
          </a:p>
          <a:p>
            <a:endParaRPr lang="pl-PL" altLang="pl-PL"/>
          </a:p>
          <a:p>
            <a:endParaRPr lang="pl-PL" altLang="pl-PL"/>
          </a:p>
        </p:txBody>
      </p:sp>
      <p:sp>
        <p:nvSpPr>
          <p:cNvPr id="101380" name="Symbol zastępczy numeru slajdu 3">
            <a:extLst>
              <a:ext uri="{FF2B5EF4-FFF2-40B4-BE49-F238E27FC236}">
                <a16:creationId xmlns:a16="http://schemas.microsoft.com/office/drawing/2014/main" id="{CD3DDC05-4A69-46D2-BC50-0CC4E1383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B8917-C414-48DD-B8AB-AFDD7F57B060}" type="slidenum">
              <a:rPr lang="pl-PL" altLang="pl-PL"/>
              <a:pPr/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66566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>
            <a:extLst>
              <a:ext uri="{FF2B5EF4-FFF2-40B4-BE49-F238E27FC236}">
                <a16:creationId xmlns:a16="http://schemas.microsoft.com/office/drawing/2014/main" id="{83CB54A1-70A7-4EE4-AFD0-980C9C21D6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Symbol zastępczy notatek 2">
            <a:extLst>
              <a:ext uri="{FF2B5EF4-FFF2-40B4-BE49-F238E27FC236}">
                <a16:creationId xmlns:a16="http://schemas.microsoft.com/office/drawing/2014/main" id="{ECA5EFD1-3628-4227-9296-D9D094E89A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3428" name="Symbol zastępczy numeru slajdu 3">
            <a:extLst>
              <a:ext uri="{FF2B5EF4-FFF2-40B4-BE49-F238E27FC236}">
                <a16:creationId xmlns:a16="http://schemas.microsoft.com/office/drawing/2014/main" id="{30AB42EE-E67D-4BF7-86CB-2F777C8E6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5B1670-12D9-4C34-969C-21FB8A54A25F}" type="slidenum">
              <a:rPr lang="pl-PL" altLang="pl-PL"/>
              <a:pPr/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38622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>
            <a:extLst>
              <a:ext uri="{FF2B5EF4-FFF2-40B4-BE49-F238E27FC236}">
                <a16:creationId xmlns:a16="http://schemas.microsoft.com/office/drawing/2014/main" id="{F7E1A3FE-DD4C-4606-990A-D2E21427C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>
            <a:extLst>
              <a:ext uri="{FF2B5EF4-FFF2-40B4-BE49-F238E27FC236}">
                <a16:creationId xmlns:a16="http://schemas.microsoft.com/office/drawing/2014/main" id="{B566FF4C-49A1-45E8-A547-18227E4FB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/>
              <a:t>Blok będący podsumowaniem – ścieżką „krok po kroku” do uzyskania dofinansowania w ramach Programu priorytetowego „Czyste Powietrze” </a:t>
            </a:r>
            <a:endParaRPr lang="pl-PL" altLang="pl-PL"/>
          </a:p>
          <a:p>
            <a:r>
              <a:rPr lang="pl-PL" altLang="pl-PL"/>
              <a:t>przedstawienie w punktach, czynności jakie trzeba wykonać, aby uzyskać dofinansowanie w ramach Programu „Czyste Powietrze”.</a:t>
            </a:r>
          </a:p>
          <a:p>
            <a:endParaRPr lang="pl-PL" altLang="pl-PL"/>
          </a:p>
          <a:p>
            <a:r>
              <a:rPr lang="pl-PL" altLang="pl-PL" b="1"/>
              <a:t>Instrukcja wypełniania wniosku o dofinansowanie</a:t>
            </a:r>
            <a:endParaRPr lang="pl-PL" altLang="pl-PL"/>
          </a:p>
          <a:p>
            <a:r>
              <a:rPr lang="pl-PL" altLang="pl-PL"/>
              <a:t>Ekspert po zakończonej prezentacji przedstawi wzór wniosku i umowy o dofinansowanie oraz omówi na podstawie przygotowanej przez NFOŚiGW instrukcji, jak wypełnić wniosek o dofinansowanie.</a:t>
            </a:r>
          </a:p>
          <a:p>
            <a:endParaRPr lang="pl-PL" altLang="pl-PL"/>
          </a:p>
        </p:txBody>
      </p:sp>
      <p:sp>
        <p:nvSpPr>
          <p:cNvPr id="104452" name="Symbol zastępczy numeru slajdu 3">
            <a:extLst>
              <a:ext uri="{FF2B5EF4-FFF2-40B4-BE49-F238E27FC236}">
                <a16:creationId xmlns:a16="http://schemas.microsoft.com/office/drawing/2014/main" id="{E47B8975-8A44-4599-8161-29AE3209E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733C2A-079C-4A47-98DA-D8760D3FC3A6}" type="slidenum">
              <a:rPr lang="pl-PL" altLang="pl-PL"/>
              <a:pPr/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8282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>
            <a:extLst>
              <a:ext uri="{FF2B5EF4-FFF2-40B4-BE49-F238E27FC236}">
                <a16:creationId xmlns:a16="http://schemas.microsoft.com/office/drawing/2014/main" id="{699E5034-E277-4D6C-BFD5-5CEB180A1D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ymbol zastępczy notatek 2">
            <a:extLst>
              <a:ext uri="{FF2B5EF4-FFF2-40B4-BE49-F238E27FC236}">
                <a16:creationId xmlns:a16="http://schemas.microsoft.com/office/drawing/2014/main" id="{8044D89E-BDB9-4309-B3BB-76F402B94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5476" name="Symbol zastępczy numeru slajdu 3">
            <a:extLst>
              <a:ext uri="{FF2B5EF4-FFF2-40B4-BE49-F238E27FC236}">
                <a16:creationId xmlns:a16="http://schemas.microsoft.com/office/drawing/2014/main" id="{6AF4AA3B-AB6C-4B6C-93C7-14672CF1C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B0804-AD9A-4098-A977-494BADDD2DF2}" type="slidenum">
              <a:rPr lang="pl-PL" altLang="pl-PL"/>
              <a:pPr/>
              <a:t>36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156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>
            <a:extLst>
              <a:ext uri="{FF2B5EF4-FFF2-40B4-BE49-F238E27FC236}">
                <a16:creationId xmlns:a16="http://schemas.microsoft.com/office/drawing/2014/main" id="{9AABC740-20C2-4C62-8909-28A4BD73F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>
            <a:extLst>
              <a:ext uri="{FF2B5EF4-FFF2-40B4-BE49-F238E27FC236}">
                <a16:creationId xmlns:a16="http://schemas.microsoft.com/office/drawing/2014/main" id="{D393FFEB-F764-4AC6-A0A2-9C2184C41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Przejście do wzoru wniosku i jego instrukcji wypełnienia</a:t>
            </a:r>
          </a:p>
        </p:txBody>
      </p:sp>
      <p:sp>
        <p:nvSpPr>
          <p:cNvPr id="106500" name="Symbol zastępczy numeru slajdu 3">
            <a:extLst>
              <a:ext uri="{FF2B5EF4-FFF2-40B4-BE49-F238E27FC236}">
                <a16:creationId xmlns:a16="http://schemas.microsoft.com/office/drawing/2014/main" id="{59E504C0-076F-4F3F-AC5B-CE75C3E28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DDE20-85A6-49D4-B928-F7EF802FC1C1}" type="slidenum">
              <a:rPr lang="pl-PL" altLang="pl-PL"/>
              <a:pPr/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5990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ymbol zastępczy obrazu slajdu 1">
            <a:extLst>
              <a:ext uri="{FF2B5EF4-FFF2-40B4-BE49-F238E27FC236}">
                <a16:creationId xmlns:a16="http://schemas.microsoft.com/office/drawing/2014/main" id="{45712ED0-FA82-4C27-8EA4-4626B38B98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ymbol zastępczy notatek 2">
            <a:extLst>
              <a:ext uri="{FF2B5EF4-FFF2-40B4-BE49-F238E27FC236}">
                <a16:creationId xmlns:a16="http://schemas.microsoft.com/office/drawing/2014/main" id="{D2150C72-F791-48BA-95E9-00426A758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Klikając w dokument otworzy nam się umowa</a:t>
            </a:r>
          </a:p>
        </p:txBody>
      </p:sp>
      <p:sp>
        <p:nvSpPr>
          <p:cNvPr id="107524" name="Symbol zastępczy numeru slajdu 3">
            <a:extLst>
              <a:ext uri="{FF2B5EF4-FFF2-40B4-BE49-F238E27FC236}">
                <a16:creationId xmlns:a16="http://schemas.microsoft.com/office/drawing/2014/main" id="{89A58F6C-3D23-4895-B829-3CFC4E0B6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651609-0C69-497B-8C2E-7C9016EB1AA4}" type="slidenum">
              <a:rPr lang="pl-PL" altLang="pl-PL"/>
              <a:pPr/>
              <a:t>39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69804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493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828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8752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518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>
            <a:extLst>
              <a:ext uri="{FF2B5EF4-FFF2-40B4-BE49-F238E27FC236}">
                <a16:creationId xmlns:a16="http://schemas.microsoft.com/office/drawing/2014/main" id="{A667BC02-E9D3-4F1E-9A09-8060731EC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>
            <a:extLst>
              <a:ext uri="{FF2B5EF4-FFF2-40B4-BE49-F238E27FC236}">
                <a16:creationId xmlns:a16="http://schemas.microsoft.com/office/drawing/2014/main" id="{B41B9514-AE79-47DC-950F-4E11F1BA9E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8548" name="Symbol zastępczy numeru slajdu 3">
            <a:extLst>
              <a:ext uri="{FF2B5EF4-FFF2-40B4-BE49-F238E27FC236}">
                <a16:creationId xmlns:a16="http://schemas.microsoft.com/office/drawing/2014/main" id="{60BB4C96-0383-4B0A-B458-6308C2012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95FB1-1813-4F39-B797-D1EAD2A206EA}" type="slidenum">
              <a:rPr lang="pl-PL" altLang="pl-PL"/>
              <a:pPr/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518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>
            <a:extLst>
              <a:ext uri="{FF2B5EF4-FFF2-40B4-BE49-F238E27FC236}">
                <a16:creationId xmlns:a16="http://schemas.microsoft.com/office/drawing/2014/main" id="{98F79142-A104-435C-9DDB-2511C90C5A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ymbol zastępczy notatek 2">
            <a:extLst>
              <a:ext uri="{FF2B5EF4-FFF2-40B4-BE49-F238E27FC236}">
                <a16:creationId xmlns:a16="http://schemas.microsoft.com/office/drawing/2014/main" id="{FA95CB51-1E39-4F8E-AE89-9E0F1C659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Proszę uzupełnić/dostosować slajd pod kątem adresów najbliższych oddziałów/wydziałów </a:t>
            </a:r>
            <a:r>
              <a:rPr lang="pl-PL" altLang="pl-PL" b="1"/>
              <a:t>WFOŚiGW</a:t>
            </a:r>
            <a:endParaRPr lang="pl-PL" altLang="pl-PL" dirty="0"/>
          </a:p>
        </p:txBody>
      </p:sp>
      <p:sp>
        <p:nvSpPr>
          <p:cNvPr id="109572" name="Symbol zastępczy numeru slajdu 3">
            <a:extLst>
              <a:ext uri="{FF2B5EF4-FFF2-40B4-BE49-F238E27FC236}">
                <a16:creationId xmlns:a16="http://schemas.microsoft.com/office/drawing/2014/main" id="{AF034BDE-A1A4-4021-8DAB-3A99E165B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59AE8-443E-4D05-9C86-9F87271A154E}" type="slidenum">
              <a:rPr lang="pl-PL" altLang="pl-PL"/>
              <a:pPr/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8752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ymbol zastępczy obrazu slajdu 1">
            <a:extLst>
              <a:ext uri="{FF2B5EF4-FFF2-40B4-BE49-F238E27FC236}">
                <a16:creationId xmlns:a16="http://schemas.microsoft.com/office/drawing/2014/main" id="{A35920EF-321E-4AB3-B271-46AD695C4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ymbol zastępczy notatek 2">
            <a:extLst>
              <a:ext uri="{FF2B5EF4-FFF2-40B4-BE49-F238E27FC236}">
                <a16:creationId xmlns:a16="http://schemas.microsoft.com/office/drawing/2014/main" id="{6DBCEAD7-CF19-4409-8FC0-FAB159FAE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 dirty="0"/>
              <a:t>Dyskusja - pytania do prowadzącego</a:t>
            </a:r>
            <a:endParaRPr lang="pl-PL" altLang="pl-PL" dirty="0"/>
          </a:p>
          <a:p>
            <a:r>
              <a:rPr lang="pl-PL" altLang="pl-PL" dirty="0"/>
              <a:t>Eksperci przygotowując się do poprowadzenia spotkania będą mogli dodatkowo skorzystać z materiałów przygotowanych przez resort środowiska, w tym zbioru najczęściej zadawanych przez społeczeństwo pytań i przygotowanych przez Ministerstwo odpowiedzi.</a:t>
            </a:r>
          </a:p>
          <a:p>
            <a:r>
              <a:rPr lang="pl-PL" altLang="pl-PL" dirty="0"/>
              <a:t>Ponadto, na każdym spotkaniu będą dystrybuowane specjalnie przygotowane na ten cel materiały informacyjno-edukacyjne z odniesieniem do strony internetowej Ministerstwa Środowiska poświęconej projektowi www.mos.gov.pl/czystepowietrze</a:t>
            </a:r>
          </a:p>
          <a:p>
            <a:r>
              <a:rPr lang="pl-PL" altLang="pl-PL" b="1" dirty="0"/>
              <a:t>Zakończenie spotkania</a:t>
            </a:r>
            <a:endParaRPr lang="pl-PL" altLang="pl-PL" dirty="0"/>
          </a:p>
          <a:p>
            <a:r>
              <a:rPr lang="pl-PL" altLang="pl-PL" dirty="0"/>
              <a:t>W szczególności Ekspert powinien podkreślić, gdzie uczestnicy danego spotkania mogą uzyskać pomoc przy ubieganiu się o dofinansowanie, wskazać konkretny </a:t>
            </a:r>
            <a:r>
              <a:rPr lang="pl-PL" altLang="pl-PL" dirty="0" err="1"/>
              <a:t>WFOŚiGW</a:t>
            </a:r>
            <a:r>
              <a:rPr lang="pl-PL" altLang="pl-PL" dirty="0"/>
              <a:t> bądź oddział BOŚ Banku (adres, infolinia). </a:t>
            </a:r>
          </a:p>
          <a:p>
            <a:endParaRPr lang="pl-PL" altLang="pl-PL" dirty="0"/>
          </a:p>
        </p:txBody>
      </p:sp>
      <p:sp>
        <p:nvSpPr>
          <p:cNvPr id="110596" name="Symbol zastępczy numeru slajdu 3">
            <a:extLst>
              <a:ext uri="{FF2B5EF4-FFF2-40B4-BE49-F238E27FC236}">
                <a16:creationId xmlns:a16="http://schemas.microsoft.com/office/drawing/2014/main" id="{35EE68C9-FAF1-49B9-852C-924EDCCF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39BE8-1024-4F8D-82DA-5EC56B022047}" type="slidenum">
              <a:rPr lang="pl-PL" altLang="pl-PL"/>
              <a:pPr/>
              <a:t>45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262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>
            <a:extLst>
              <a:ext uri="{FF2B5EF4-FFF2-40B4-BE49-F238E27FC236}">
                <a16:creationId xmlns:a16="http://schemas.microsoft.com/office/drawing/2014/main" id="{A5FB7D75-E493-45B1-89B4-24A844D47E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>
            <a:extLst>
              <a:ext uri="{FF2B5EF4-FFF2-40B4-BE49-F238E27FC236}">
                <a16:creationId xmlns:a16="http://schemas.microsoft.com/office/drawing/2014/main" id="{21E0E42E-52E2-4FEB-A410-58582D18A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pl-PL" altLang="pl-PL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/>
              <a:t>Pamiętaj!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opału o niskiej jakości trzeba spalić więcej, 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pl-PL" dirty="0"/>
              <a:t>      więc oszczędności finansowe są niewielkie 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spalanie śmieci (np. plastiku, opon) niszczy domowe instalacje grzewcze i powoduje wydzielanie się substancji trujących</a:t>
            </a:r>
          </a:p>
          <a:p>
            <a:pPr marL="800098" lvl="1" indent="-342899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/>
              <a:t>zwiększające się zanieczyszczenie powietrza to zwiększające się koszty Twojego przyszłego leczenia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83972" name="Symbol zastępczy numeru slajdu 3">
            <a:extLst>
              <a:ext uri="{FF2B5EF4-FFF2-40B4-BE49-F238E27FC236}">
                <a16:creationId xmlns:a16="http://schemas.microsoft.com/office/drawing/2014/main" id="{5CD224EA-BD55-4E2E-8FF3-3C0A564E1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DEFF5-CF6E-4CAB-B035-E5610821AF40}" type="slidenum">
              <a:rPr lang="pl-PL" altLang="pl-PL"/>
              <a:pPr/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276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>
            <a:extLst>
              <a:ext uri="{FF2B5EF4-FFF2-40B4-BE49-F238E27FC236}">
                <a16:creationId xmlns:a16="http://schemas.microsoft.com/office/drawing/2014/main" id="{BB47B4B7-EB3E-4242-9ED0-DBCDAB02B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Symbol zastępczy notatek 2">
            <a:extLst>
              <a:ext uri="{FF2B5EF4-FFF2-40B4-BE49-F238E27FC236}">
                <a16:creationId xmlns:a16="http://schemas.microsoft.com/office/drawing/2014/main" id="{D1F3C475-B27D-4331-B61E-6270C040B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Symbol zastępczy numeru slajdu 3">
            <a:extLst>
              <a:ext uri="{FF2B5EF4-FFF2-40B4-BE49-F238E27FC236}">
                <a16:creationId xmlns:a16="http://schemas.microsoft.com/office/drawing/2014/main" id="{0AB1639B-C92E-4587-8501-6DA9D4E2A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E71456-7E7D-4AA7-A6A5-17CCDCAE709C}" type="slidenum">
              <a:rPr lang="pl-PL" altLang="pl-PL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512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>
            <a:extLst>
              <a:ext uri="{FF2B5EF4-FFF2-40B4-BE49-F238E27FC236}">
                <a16:creationId xmlns:a16="http://schemas.microsoft.com/office/drawing/2014/main" id="{A4CFAF11-07BA-4D54-8C41-885713C80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D032C7C-B770-4E0B-BD3A-A59CFC966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Aplikacja Głównego Inspektoratu Ochrony Środowiska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„Jakość powietrza w Polsce” </a:t>
            </a:r>
            <a:r>
              <a:rPr lang="pl-PL" sz="1400" dirty="0"/>
              <a:t>do bezpłatnego pobrania w sklepach z aplikacjami: </a:t>
            </a:r>
            <a:r>
              <a:rPr lang="pl-PL" sz="1400" dirty="0" err="1"/>
              <a:t>App</a:t>
            </a:r>
            <a:r>
              <a:rPr lang="pl-PL" sz="1400" dirty="0"/>
              <a:t> </a:t>
            </a:r>
            <a:r>
              <a:rPr lang="pl-PL" sz="1400" dirty="0" err="1"/>
              <a:t>store</a:t>
            </a:r>
            <a:r>
              <a:rPr lang="pl-PL" sz="1400" dirty="0"/>
              <a:t>, Google </a:t>
            </a:r>
            <a:r>
              <a:rPr lang="pl-PL" sz="1400" dirty="0" err="1"/>
              <a:t>play</a:t>
            </a:r>
            <a:r>
              <a:rPr lang="pl-PL" sz="1400" dirty="0"/>
              <a:t> i Windows </a:t>
            </a:r>
            <a:r>
              <a:rPr lang="pl-PL" sz="1400" dirty="0" err="1"/>
              <a:t>store</a:t>
            </a:r>
            <a:r>
              <a:rPr lang="pl-PL" sz="1400" dirty="0"/>
              <a:t>.</a:t>
            </a:r>
          </a:p>
          <a:p>
            <a:pPr>
              <a:defRPr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Ekspert powinien zaprezentować aplikację na telefonie/tablecie.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88068" name="Symbol zastępczy numeru slajdu 3">
            <a:extLst>
              <a:ext uri="{FF2B5EF4-FFF2-40B4-BE49-F238E27FC236}">
                <a16:creationId xmlns:a16="http://schemas.microsoft.com/office/drawing/2014/main" id="{3AD1AF04-9D91-41A4-A35B-EFB7490E2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F7606A-E1F1-4D3B-BE06-A33B9EB579EC}" type="slidenum">
              <a:rPr lang="pl-PL" altLang="pl-PL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059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>
            <a:extLst>
              <a:ext uri="{FF2B5EF4-FFF2-40B4-BE49-F238E27FC236}">
                <a16:creationId xmlns:a16="http://schemas.microsoft.com/office/drawing/2014/main" id="{E8611D65-5AF6-4D4A-AC1D-1D99D0DBB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ymbol zastępczy notatek 2">
            <a:extLst>
              <a:ext uri="{FF2B5EF4-FFF2-40B4-BE49-F238E27FC236}">
                <a16:creationId xmlns:a16="http://schemas.microsoft.com/office/drawing/2014/main" id="{FEC38DB3-6ADC-4F8C-B3B3-A0B0361DB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Do usunięcia pkt. dot. wspólnoty energetycznej</a:t>
            </a:r>
          </a:p>
        </p:txBody>
      </p:sp>
      <p:sp>
        <p:nvSpPr>
          <p:cNvPr id="87044" name="Symbol zastępczy numeru slajdu 3">
            <a:extLst>
              <a:ext uri="{FF2B5EF4-FFF2-40B4-BE49-F238E27FC236}">
                <a16:creationId xmlns:a16="http://schemas.microsoft.com/office/drawing/2014/main" id="{775255EC-D79C-4D33-B40C-F9B9BDD79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4AE17-8B63-4F67-B816-87E86EAB6E16}" type="slidenum">
              <a:rPr lang="pl-PL" altLang="pl-PL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7868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>
            <a:extLst>
              <a:ext uri="{FF2B5EF4-FFF2-40B4-BE49-F238E27FC236}">
                <a16:creationId xmlns:a16="http://schemas.microsoft.com/office/drawing/2014/main" id="{41490520-64B4-4D39-AA72-16291B6B3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>
            <a:extLst>
              <a:ext uri="{FF2B5EF4-FFF2-40B4-BE49-F238E27FC236}">
                <a16:creationId xmlns:a16="http://schemas.microsoft.com/office/drawing/2014/main" id="{8F6C9661-182C-4C44-AAEB-0E5832003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Prezentacja składa się z trzech części:</a:t>
            </a:r>
          </a:p>
          <a:p>
            <a:r>
              <a:rPr lang="pl-PL" altLang="pl-PL" b="1"/>
              <a:t>Blok dot. edukacji ekologicznej</a:t>
            </a:r>
            <a:r>
              <a:rPr lang="pl-PL" altLang="pl-PL"/>
              <a:t> </a:t>
            </a:r>
          </a:p>
          <a:p>
            <a:r>
              <a:rPr lang="pl-PL" altLang="pl-PL"/>
              <a:t>omówienie definicji, przyczyn i skutków zanieczyszczeń powietrza dla zdrowia i środowiska, w tym przedstawienie jakości powietrza w danym regionie na podstawie dostępnych wiarygodnych urządzeń służących do pomiaru zanieczyszczeń (informacja o aplikacji GIOŚ). </a:t>
            </a:r>
          </a:p>
          <a:p>
            <a:endParaRPr lang="pl-PL" altLang="pl-PL"/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E70FAE8C-6A84-4526-ACD9-A4409DA2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347C-0ABF-46ED-B1E4-A9B85FD3731F}" type="slidenum">
              <a:rPr lang="pl-PL" altLang="pl-PL"/>
              <a:pPr/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272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>
            <a:extLst>
              <a:ext uri="{FF2B5EF4-FFF2-40B4-BE49-F238E27FC236}">
                <a16:creationId xmlns:a16="http://schemas.microsoft.com/office/drawing/2014/main" id="{09FEE2A6-AAF8-4231-B2C2-4C63E4FAA5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2146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>
            <a:extLst>
              <a:ext uri="{FF2B5EF4-FFF2-40B4-BE49-F238E27FC236}">
                <a16:creationId xmlns:a16="http://schemas.microsoft.com/office/drawing/2014/main" id="{781062CC-A206-44F4-BE41-654A4AEF1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altLang="pl-PL" dirty="0"/>
              <a:t>W przypadku gdy budynek mieszkalny jest we współwłasności kilku osób dofinansowanie przysługuje tylko jednemu współwłaścicielowi, pod warunkiem wyrażenia zgody przez pozostałych współwłaścicieli tego budynku.</a:t>
            </a:r>
          </a:p>
          <a:p>
            <a:pPr>
              <a:defRPr/>
            </a:pPr>
            <a:endParaRPr lang="pl-PL" altLang="pl-PL" dirty="0"/>
          </a:p>
          <a:p>
            <a:pPr>
              <a:defRPr/>
            </a:pPr>
            <a:r>
              <a:rPr lang="pl-PL" b="1" dirty="0"/>
              <a:t>Budynek mieszkalny jednorodzinny</a:t>
            </a:r>
            <a:r>
              <a:rPr lang="pl-PL" dirty="0"/>
              <a:t> (domek jednorodzinny, </a:t>
            </a:r>
            <a:r>
              <a:rPr lang="pl-PL" dirty="0">
                <a:hlinkClick r:id="rId3" tooltip="Willa"/>
              </a:rPr>
              <a:t>willa</a:t>
            </a:r>
            <a:r>
              <a:rPr lang="pl-PL" dirty="0"/>
              <a:t>, dom jednorodzinny wolnostojący, dom jednorodzinny w zabudowie bliźniaczej, </a:t>
            </a:r>
            <a:r>
              <a:rPr lang="pl-PL" dirty="0">
                <a:hlinkClick r:id="rId4" tooltip="Architektura"/>
              </a:rPr>
              <a:t>bliźniak</a:t>
            </a:r>
            <a:r>
              <a:rPr lang="pl-PL" dirty="0"/>
              <a:t>) – budynek wolnostojący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</a:t>
            </a:r>
            <a:r>
              <a:rPr lang="pl-PL" baseline="30000" dirty="0">
                <a:hlinkClick r:id="rId5"/>
              </a:rPr>
              <a:t>[1]</a:t>
            </a:r>
            <a:r>
              <a:rPr lang="pl-PL" dirty="0"/>
              <a:t>.</a:t>
            </a:r>
          </a:p>
          <a:p>
            <a:pPr>
              <a:defRPr/>
            </a:pPr>
            <a:r>
              <a:rPr lang="pl-PL" dirty="0"/>
              <a:t>Budynki mieszkalne jednorodzinne, wraz z przeznaczonymi dla potrzeb mieszkańców budynkami </a:t>
            </a:r>
            <a:r>
              <a:rPr lang="pl-PL" dirty="0">
                <a:hlinkClick r:id="rId6" tooltip="Garaż"/>
              </a:rPr>
              <a:t>garażowymi</a:t>
            </a:r>
            <a:r>
              <a:rPr lang="pl-PL" dirty="0"/>
              <a:t> i gospodarczymi, wchodzą w skład </a:t>
            </a:r>
            <a:r>
              <a:rPr lang="pl-PL" b="1" dirty="0"/>
              <a:t>zabudowy jednorodzinnej</a:t>
            </a:r>
            <a:r>
              <a:rPr lang="pl-PL" baseline="30000" dirty="0">
                <a:hlinkClick r:id="rId5"/>
              </a:rPr>
              <a:t>[2]</a:t>
            </a:r>
            <a:r>
              <a:rPr lang="pl-PL" dirty="0"/>
              <a:t>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Przypisy: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Art. 3 pkt 2a ustawy z dnia 7 lipca 1994 Prawo budowlane </a:t>
            </a:r>
          </a:p>
          <a:p>
            <a:pPr marL="228257" indent="-228257">
              <a:buFontTx/>
              <a:buAutoNum type="arabicPeriod"/>
              <a:defRPr/>
            </a:pPr>
            <a:r>
              <a:rPr lang="pl-PL" dirty="0"/>
              <a:t>§ 3 pkt 2 rozporządzenia Ministra Infrastruktury z dnia 12 kwietnia 2002 r. w sprawie warunków technicznych, jakim powinny odpowiadać budynki i ich usytuowanie</a:t>
            </a:r>
          </a:p>
          <a:p>
            <a:pPr>
              <a:defRPr/>
            </a:pPr>
            <a:endParaRPr lang="pl-PL" altLang="pl-PL" dirty="0"/>
          </a:p>
        </p:txBody>
      </p:sp>
      <p:sp>
        <p:nvSpPr>
          <p:cNvPr id="90116" name="Symbol zastępczy numeru slajdu 3">
            <a:extLst>
              <a:ext uri="{FF2B5EF4-FFF2-40B4-BE49-F238E27FC236}">
                <a16:creationId xmlns:a16="http://schemas.microsoft.com/office/drawing/2014/main" id="{88BE4F56-1810-42C5-9615-85B1AE89F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836" indent="-2853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86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800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314" indent="-2282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E9DC22-A507-445E-8A9A-73DF47437058}" type="slidenum">
              <a:rPr lang="pl-PL" altLang="pl-PL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68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688F18AB-11E0-4B25-89E8-0A583CEDA8D3}"/>
              </a:ext>
            </a:extLst>
          </p:cNvPr>
          <p:cNvSpPr/>
          <p:nvPr userDrawn="1"/>
        </p:nvSpPr>
        <p:spPr>
          <a:xfrm>
            <a:off x="0" y="1"/>
            <a:ext cx="8904312" cy="162879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3D8DBB-69C2-46CA-A6A0-04326C072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37576" y="450374"/>
            <a:ext cx="1951108" cy="789942"/>
          </a:xfrm>
          <a:prstGeom prst="rect">
            <a:avLst/>
          </a:prstGeom>
        </p:spPr>
      </p:pic>
      <p:sp>
        <p:nvSpPr>
          <p:cNvPr id="10" name="Symbol zastępczy tytułu 1">
            <a:extLst>
              <a:ext uri="{FF2B5EF4-FFF2-40B4-BE49-F238E27FC236}">
                <a16:creationId xmlns:a16="http://schemas.microsoft.com/office/drawing/2014/main" id="{EB327102-3595-4482-B523-6C311B9F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066112" cy="936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2D912A53-8145-44F9-9B66-50D1D243D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37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54AB1-A78C-47AE-A93D-E110893A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8D1E6D5-4840-41A4-B781-D3F419B7C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076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D33510-6582-4DD9-80C9-CEAA235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0BCFBB-2788-4784-B7BE-CA22DFAD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007126-399E-4BB0-BB7F-8FD9068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91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4FCDEA-0177-45AB-BDF2-5E3AE88F0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E335A6-428C-4941-82BB-5DEB205A4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7BAFA8-852E-4E75-9696-970D8899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9CCA73-08A7-42D2-860F-1D4D9C42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053687-DB1F-49CE-9529-CFFC834D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85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01F933-4EE6-4A22-A0EE-BDA8FD185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DA9F2C7-34AB-47C8-8D11-631990785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5646104-4815-4A38-AD68-3C77596DE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fld id="{055EAD18-3A0C-4558-8505-F0AEEF057C6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58245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78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07E2D-FC2F-492E-AEC3-6504E88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2C4A7-8586-410B-A14B-3A708C2B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06DF51-D914-4918-888D-33347D2B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054127-7E85-442E-B649-31491387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FD7990-BC4F-4C34-805E-4BEB53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9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83875-70FF-4229-B07C-203C164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EE5ADB-ACAA-4C1A-9DEB-EC38A3F0C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DA1632-67DD-4B6D-AE86-92B0969E5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243D9D-BC59-4161-B4A6-55033F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EB386F-CB1E-47D0-90BA-882BBCE0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2C8F8F-7BB1-4F18-A5A8-EF66C2F7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1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95098-CEDE-4F76-88EB-258DCD19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FF8A66-EEBA-4CAC-9959-34C1AEB1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FA9250-FF83-4D05-85E6-7DE7517A3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F76EF1-EBB7-49EF-94F4-FDF6F73CD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086984-4F74-4F07-835A-2D566AD7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4ED0AE0-E7DE-4AB2-A033-1DB3041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192005-B3EE-43B7-8BCB-BED795DF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00AF0A-6C2D-44D1-BA22-A424D16EF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CDC3CD-97AC-40B6-8022-1DC1FB45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6"/>
            <a:ext cx="7920880" cy="93677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68FE1C-E641-4DC4-8E7F-40847730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699423-209B-47EE-AD07-811951B3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5E7A1FF-94E9-4A0B-AD62-E8236687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46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CE69B05-E58E-43AB-83AB-683F9CF8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988A596-6C32-412C-BA56-4AEA60BA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2EB5C3-BB4D-4032-A0B1-1C8D1CDC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D216CA-7CDE-42B6-846C-DF8667B6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40685-78A0-43BC-9401-FDA0B7FF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FBAC6B-5B4A-4D29-BCDE-9B6EA0B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838EB-9235-4D67-9FF0-0CF08BE9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B5088B-810C-4DC6-B915-638FC53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FD3D72-5AA7-4A55-9FB1-48F835F9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3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9015F-9646-48C5-AD7D-78B4014E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6EF362-A3C4-4AA0-A1D9-AED9AC8CB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81970F-A7C0-4838-90D3-ADE5FAD39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602931-52A8-4740-8D12-18B91F68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D6BA06-169E-474D-8998-9E72C4CEAF6C}" type="datetimeFigureOut">
              <a:rPr lang="pl-PL" smtClean="0"/>
              <a:pPr/>
              <a:t>30.08.2018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9E3CD2-2B3C-40F9-B95C-B78EDE51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77AFE2-395D-40D2-88D7-492E9C41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918D2-B5D7-44FC-8266-7BC62DA07F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7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6F41EEAD-A071-4BE7-B2CF-A03A3DAD0088}"/>
              </a:ext>
            </a:extLst>
          </p:cNvPr>
          <p:cNvSpPr/>
          <p:nvPr userDrawn="1"/>
        </p:nvSpPr>
        <p:spPr>
          <a:xfrm>
            <a:off x="0" y="3"/>
            <a:ext cx="9624392" cy="11223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4E4853-668C-4EDF-BC4D-E5A3BE7D70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85900"/>
            <a:ext cx="8426152" cy="75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38330B-A47F-4B5E-8357-5CE908FB9C5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340768"/>
            <a:ext cx="10515600" cy="4537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8217FF7-84F7-4970-83A1-B477AC0EAA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984432" y="224276"/>
            <a:ext cx="1664292" cy="673819"/>
          </a:xfrm>
          <a:prstGeom prst="rect">
            <a:avLst/>
          </a:prstGeom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A328FECA-F2FF-4BA0-8687-0B8E0D2AAF6F}"/>
              </a:ext>
            </a:extLst>
          </p:cNvPr>
          <p:cNvGrpSpPr/>
          <p:nvPr userDrawn="1"/>
        </p:nvGrpSpPr>
        <p:grpSpPr>
          <a:xfrm>
            <a:off x="407368" y="6049304"/>
            <a:ext cx="6192688" cy="548048"/>
            <a:chOff x="3091899" y="5885994"/>
            <a:chExt cx="8384053" cy="741982"/>
          </a:xfrm>
        </p:grpSpPr>
        <p:pic>
          <p:nvPicPr>
            <p:cNvPr id="23" name="Obraz 7">
              <a:extLst>
                <a:ext uri="{FF2B5EF4-FFF2-40B4-BE49-F238E27FC236}">
                  <a16:creationId xmlns:a16="http://schemas.microsoft.com/office/drawing/2014/main" id="{5DF609FF-A76D-49F8-A8BE-E72E96751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Obraz 9">
              <a:extLst>
                <a:ext uri="{FF2B5EF4-FFF2-40B4-BE49-F238E27FC236}">
                  <a16:creationId xmlns:a16="http://schemas.microsoft.com/office/drawing/2014/main" id="{E783E80F-7CB9-447F-A7B8-9E1D8E143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8">
              <a:extLst>
                <a:ext uri="{FF2B5EF4-FFF2-40B4-BE49-F238E27FC236}">
                  <a16:creationId xmlns:a16="http://schemas.microsoft.com/office/drawing/2014/main" id="{F803B741-F2C1-4E1A-BA15-486014FF9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86D0EAE9-35D5-40AD-AA3C-77E3FDC8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96CD072C-5C91-4C80-BA49-423A73EBF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731" r:id="rId2"/>
    <p:sldLayoutId id="2147487732" r:id="rId3"/>
    <p:sldLayoutId id="2147487733" r:id="rId4"/>
    <p:sldLayoutId id="2147487734" r:id="rId5"/>
    <p:sldLayoutId id="2147487735" r:id="rId6"/>
    <p:sldLayoutId id="2147487736" r:id="rId7"/>
    <p:sldLayoutId id="2147487737" r:id="rId8"/>
    <p:sldLayoutId id="2147487738" r:id="rId9"/>
    <p:sldLayoutId id="2147487739" r:id="rId10"/>
    <p:sldLayoutId id="2147487740" r:id="rId11"/>
    <p:sldLayoutId id="2147487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png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.doc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68CD692-5CEB-4816-BAC5-97C57BB45646}"/>
              </a:ext>
            </a:extLst>
          </p:cNvPr>
          <p:cNvSpPr/>
          <p:nvPr/>
        </p:nvSpPr>
        <p:spPr>
          <a:xfrm>
            <a:off x="0" y="0"/>
            <a:ext cx="12360696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48D2689-B8EA-46DE-94EE-2601B5CD576D}"/>
              </a:ext>
            </a:extLst>
          </p:cNvPr>
          <p:cNvSpPr/>
          <p:nvPr/>
        </p:nvSpPr>
        <p:spPr>
          <a:xfrm>
            <a:off x="1" y="2780928"/>
            <a:ext cx="4573120" cy="240140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37D62BE3-302E-4BF5-AAA5-0EA1EC3C7EA8}"/>
              </a:ext>
            </a:extLst>
          </p:cNvPr>
          <p:cNvSpPr txBox="1">
            <a:spLocks/>
          </p:cNvSpPr>
          <p:nvPr/>
        </p:nvSpPr>
        <p:spPr>
          <a:xfrm>
            <a:off x="505151" y="3051530"/>
            <a:ext cx="3718641" cy="186489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l-PL" altLang="pl-PL" b="1" kern="0" dirty="0">
                <a:solidFill>
                  <a:schemeClr val="bg1"/>
                </a:solidFill>
                <a:latin typeface="+mn-lt"/>
              </a:rPr>
              <a:t>Program priorytetowy „Czyste Powietrze” </a:t>
            </a:r>
          </a:p>
          <a:p>
            <a:pPr algn="l">
              <a:defRPr/>
            </a:pPr>
            <a:endParaRPr lang="pl-PL" altLang="pl-PL" b="1" kern="0" dirty="0">
              <a:solidFill>
                <a:schemeClr val="bg1"/>
              </a:solidFill>
              <a:latin typeface="+mn-lt"/>
            </a:endParaRPr>
          </a:p>
          <a:p>
            <a:pPr algn="l">
              <a:defRPr/>
            </a:pPr>
            <a:r>
              <a:rPr lang="pl-PL" altLang="pl-PL" sz="1800" kern="0" dirty="0">
                <a:solidFill>
                  <a:schemeClr val="bg1"/>
                </a:solidFill>
                <a:latin typeface="+mn-lt"/>
              </a:rPr>
              <a:t>projekt realizowany we współpracy Ministerstwa Środowiska i partnerów</a:t>
            </a:r>
            <a:endParaRPr lang="pl-PL" altLang="pl-PL" sz="1800" b="1" i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B872DD0-7BE6-49A0-870B-9F083FBBC8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692696"/>
            <a:ext cx="3379250" cy="136815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34B8FAD-C61A-421B-8785-3E14C91CD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43" y="-165321"/>
            <a:ext cx="7808466" cy="534765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11C96DC9-EEC6-4855-B794-8A09BC1615FA}"/>
              </a:ext>
            </a:extLst>
          </p:cNvPr>
          <p:cNvGrpSpPr/>
          <p:nvPr/>
        </p:nvGrpSpPr>
        <p:grpSpPr>
          <a:xfrm>
            <a:off x="4943872" y="5639346"/>
            <a:ext cx="6532080" cy="741982"/>
            <a:chOff x="5785443" y="5639346"/>
            <a:chExt cx="5757966" cy="654050"/>
          </a:xfrm>
        </p:grpSpPr>
        <p:pic>
          <p:nvPicPr>
            <p:cNvPr id="20" name="Obraz 7">
              <a:extLst>
                <a:ext uri="{FF2B5EF4-FFF2-40B4-BE49-F238E27FC236}">
                  <a16:creationId xmlns:a16="http://schemas.microsoft.com/office/drawing/2014/main" id="{D175ABC5-0129-4F2C-9A14-CEB7E37D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939" y="5667528"/>
              <a:ext cx="620713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9">
              <a:extLst>
                <a:ext uri="{FF2B5EF4-FFF2-40B4-BE49-F238E27FC236}">
                  <a16:creationId xmlns:a16="http://schemas.microsoft.com/office/drawing/2014/main" id="{C9573372-B0EB-4EB4-B952-855652D1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898" y="5639346"/>
              <a:ext cx="1157288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Obraz 8">
              <a:extLst>
                <a:ext uri="{FF2B5EF4-FFF2-40B4-BE49-F238E27FC236}">
                  <a16:creationId xmlns:a16="http://schemas.microsoft.com/office/drawing/2014/main" id="{8A735BC3-02FE-4A31-A9E6-FCD183DF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443" y="5702846"/>
              <a:ext cx="12382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182DFF8B-6720-458C-9DF1-B7399EC1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4432" y="5661248"/>
              <a:ext cx="1558977" cy="610247"/>
            </a:xfrm>
            <a:prstGeom prst="rect">
              <a:avLst/>
            </a:prstGeom>
          </p:spPr>
        </p:pic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643C0E59-2B4C-4ED8-A248-F3225FC124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4757" y="5626867"/>
            <a:ext cx="2283608" cy="791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pole tekstowe 5">
            <a:extLst>
              <a:ext uri="{FF2B5EF4-FFF2-40B4-BE49-F238E27FC236}">
                <a16:creationId xmlns:a16="http://schemas.microsoft.com/office/drawing/2014/main" id="{C485EE7A-B648-4344-B0E6-B7572730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706" y="6165304"/>
            <a:ext cx="3421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 </a:t>
            </a:r>
            <a:r>
              <a:rPr lang="pl-PL" altLang="pl-PL" sz="1200" dirty="0">
                <a:latin typeface="+mn-lt"/>
              </a:rPr>
              <a:t>portal internetowy „Jakość Powietrza” GIOŚ</a:t>
            </a:r>
          </a:p>
        </p:txBody>
      </p:sp>
      <p:pic>
        <p:nvPicPr>
          <p:cNvPr id="46085" name="Obraz 7">
            <a:extLst>
              <a:ext uri="{FF2B5EF4-FFF2-40B4-BE49-F238E27FC236}">
                <a16:creationId xmlns:a16="http://schemas.microsoft.com/office/drawing/2014/main" id="{549D0F2C-97AD-41B4-B621-6E78DD942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" b="6032"/>
          <a:stretch/>
        </p:blipFill>
        <p:spPr bwMode="auto">
          <a:xfrm>
            <a:off x="832228" y="1268760"/>
            <a:ext cx="6723121" cy="465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az 6">
            <a:extLst>
              <a:ext uri="{FF2B5EF4-FFF2-40B4-BE49-F238E27FC236}">
                <a16:creationId xmlns:a16="http://schemas.microsoft.com/office/drawing/2014/main" id="{50504DB3-4C6E-4E44-9482-947BA3306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229200"/>
            <a:ext cx="7428825" cy="46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az 10">
            <a:extLst>
              <a:ext uri="{FF2B5EF4-FFF2-40B4-BE49-F238E27FC236}">
                <a16:creationId xmlns:a16="http://schemas.microsoft.com/office/drawing/2014/main" id="{53EA450D-8033-4DFA-9BEE-F67753A53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88" y="1295829"/>
            <a:ext cx="2115070" cy="378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Obraz 9">
            <a:extLst>
              <a:ext uri="{FF2B5EF4-FFF2-40B4-BE49-F238E27FC236}">
                <a16:creationId xmlns:a16="http://schemas.microsoft.com/office/drawing/2014/main" id="{5E7AC774-19E0-4098-9627-85EFF37541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70" y="4198192"/>
            <a:ext cx="2903140" cy="16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C5630178-3775-4B20-A158-117AC8199CF6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Skąd wiemy, czy powietrze jest zanieczyszczone,</a:t>
            </a:r>
            <a:br>
              <a:rPr lang="pl-PL" kern="0" dirty="0"/>
            </a:br>
            <a:r>
              <a:rPr lang="pl-PL" kern="0" dirty="0"/>
              <a:t>czyli jak bada się jakość powietrza?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762E3B-C928-4E4A-823F-F0A34BD7A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68" y="1201469"/>
            <a:ext cx="5654149" cy="7502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3FD6BB-86F1-443D-A722-A87933705A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9485" y="1992955"/>
            <a:ext cx="593088" cy="12008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2948DF-59AE-4F27-AE41-1CB2C67F21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7699" y="3508600"/>
            <a:ext cx="776662" cy="9183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50D522C-7CD4-4D33-B612-C7117E5B03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1535" y="2243996"/>
            <a:ext cx="1002600" cy="8053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949E8AC-B30E-43A1-8BFE-D4E17F65BCB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2210" y="3379769"/>
            <a:ext cx="1270902" cy="8476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1C3696B-3BA6-4D31-A4DD-7DACF2A187D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4990" y="2239657"/>
            <a:ext cx="2075807" cy="96070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4FF3899-2B91-4779-83FD-CA7F01721B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4990" y="3579240"/>
            <a:ext cx="1920473" cy="77704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9449700-EE1D-4901-AF36-60519866EC1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06452" y="2243996"/>
            <a:ext cx="1878110" cy="805300"/>
          </a:xfrm>
          <a:prstGeom prst="rect">
            <a:avLst/>
          </a:prstGeom>
        </p:spPr>
      </p:pic>
      <p:sp>
        <p:nvSpPr>
          <p:cNvPr id="17" name="Tytuł 7">
            <a:extLst>
              <a:ext uri="{FF2B5EF4-FFF2-40B4-BE49-F238E27FC236}">
                <a16:creationId xmlns:a16="http://schemas.microsoft.com/office/drawing/2014/main" id="{3733C57E-28C0-495E-A6CE-5C2B092793F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dirty="0"/>
              <a:t>Co TY możesz zrobić?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3003161-82A8-41F7-A0FB-CE059895DF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6452" y="3717032"/>
            <a:ext cx="2154044" cy="385790"/>
          </a:xfrm>
          <a:prstGeom prst="rect">
            <a:avLst/>
          </a:prstGeom>
        </p:spPr>
      </p:pic>
      <p:pic>
        <p:nvPicPr>
          <p:cNvPr id="74755" name="Picture 3" descr="C:\Users\Graficzny\Desktop\infografika-mś-edukuj-bliskich_ikon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826726"/>
            <a:ext cx="898266" cy="9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C:\Users\Graficzny\Desktop\infografika-mś-edukuj-bliskich_teks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90" y="4653136"/>
            <a:ext cx="2510890" cy="12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7" name="Picture 5" descr="C:\Users\Graficzny\Desktop\infografika-mś-wybieraj-madrze_ikon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725144"/>
            <a:ext cx="1044750" cy="10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C:\Users\Graficzny\Desktop\infografika-mś-wybieraj-madrze_teks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52" y="4797152"/>
            <a:ext cx="2025586" cy="8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-48344" y="-99392"/>
            <a:ext cx="122886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E09A52-A5DF-42CE-98A8-93ADCEFCD027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8" y="2198474"/>
            <a:ext cx="84375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/>
            <a:r>
              <a:rPr lang="pl-PL" altLang="pl-PL" sz="4400" b="1" dirty="0">
                <a:solidFill>
                  <a:schemeClr val="bg1"/>
                </a:solidFill>
                <a:latin typeface="+mn-lt"/>
              </a:rPr>
              <a:t>WSPARCIE FINANSOWE</a:t>
            </a:r>
            <a:br>
              <a:rPr lang="pl-PL" altLang="pl-PL" sz="4400" b="1" dirty="0">
                <a:solidFill>
                  <a:schemeClr val="bg1"/>
                </a:solidFill>
                <a:latin typeface="+mn-lt"/>
              </a:rPr>
            </a:br>
            <a:r>
              <a:rPr lang="pl-PL" altLang="pl-PL" sz="4400" b="1" dirty="0">
                <a:solidFill>
                  <a:schemeClr val="bg1"/>
                </a:solidFill>
                <a:latin typeface="+mn-lt"/>
              </a:rPr>
              <a:t>REALIZACJI PRZEDSIĘWZIĘĆ</a:t>
            </a:r>
          </a:p>
        </p:txBody>
      </p:sp>
      <p:sp>
        <p:nvSpPr>
          <p:cNvPr id="38916" name="pole tekstowe 3">
            <a:extLst>
              <a:ext uri="{FF2B5EF4-FFF2-40B4-BE49-F238E27FC236}">
                <a16:creationId xmlns:a16="http://schemas.microsoft.com/office/drawing/2014/main" id="{DAB42B52-1923-4298-9273-8AA43221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II</a:t>
            </a:r>
          </a:p>
        </p:txBody>
      </p:sp>
    </p:spTree>
    <p:extLst>
      <p:ext uri="{BB962C8B-B14F-4D97-AF65-F5344CB8AC3E}">
        <p14:creationId xmlns:p14="http://schemas.microsoft.com/office/powerpoint/2010/main" val="106371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C9550FE2-B5B7-4DB9-8858-5D446E31FB36}"/>
              </a:ext>
            </a:extLst>
          </p:cNvPr>
          <p:cNvSpPr/>
          <p:nvPr/>
        </p:nvSpPr>
        <p:spPr>
          <a:xfrm>
            <a:off x="537816" y="2337852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NFOŚiGW</a:t>
            </a:r>
            <a:endParaRPr lang="pl-PL" sz="2800" b="1" dirty="0"/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DB97101F-69BC-46B5-9C24-7D5331006A5C}"/>
              </a:ext>
            </a:extLst>
          </p:cNvPr>
          <p:cNvSpPr/>
          <p:nvPr/>
        </p:nvSpPr>
        <p:spPr>
          <a:xfrm>
            <a:off x="6557014" y="2348880"/>
            <a:ext cx="5097170" cy="189056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</a:t>
            </a:r>
            <a:r>
              <a:rPr lang="pl-PL" sz="2800" b="1" dirty="0" err="1"/>
              <a:t>WFOŚiGW</a:t>
            </a:r>
            <a:endParaRPr lang="pl-PL" sz="28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2800" b="1" dirty="0"/>
              <a:t>Środki inne np. BOŚ Bank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55C17510-9DDC-44E2-B93A-1F91CC66C8A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:a16="http://schemas.microsoft.com/office/drawing/2014/main" id="{56A64B91-768E-4755-A882-618EBE37D2D0}"/>
              </a:ext>
            </a:extLst>
          </p:cNvPr>
          <p:cNvSpPr/>
          <p:nvPr/>
        </p:nvSpPr>
        <p:spPr>
          <a:xfrm>
            <a:off x="551614" y="1295391"/>
            <a:ext cx="2823266" cy="1649147"/>
          </a:xfrm>
          <a:prstGeom prst="roundRect">
            <a:avLst>
              <a:gd name="adj" fmla="val 532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Cel programu</a:t>
            </a:r>
          </a:p>
        </p:txBody>
      </p:sp>
      <p:sp>
        <p:nvSpPr>
          <p:cNvPr id="7" name="Prostokąt zaokrąglony 6">
            <a:extLst>
              <a:ext uri="{FF2B5EF4-FFF2-40B4-BE49-F238E27FC236}">
                <a16:creationId xmlns:a16="http://schemas.microsoft.com/office/drawing/2014/main" id="{651CD670-37F2-4AEA-BE79-9B6AD4FC07C3}"/>
              </a:ext>
            </a:extLst>
          </p:cNvPr>
          <p:cNvSpPr/>
          <p:nvPr/>
        </p:nvSpPr>
        <p:spPr>
          <a:xfrm>
            <a:off x="549895" y="3089607"/>
            <a:ext cx="2823266" cy="976882"/>
          </a:xfrm>
          <a:prstGeom prst="roundRect">
            <a:avLst>
              <a:gd name="adj" fmla="val 878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Budżet</a:t>
            </a:r>
          </a:p>
        </p:txBody>
      </p:sp>
      <p:sp>
        <p:nvSpPr>
          <p:cNvPr id="8" name="Prostokąt zaokrąglony 7">
            <a:extLst>
              <a:ext uri="{FF2B5EF4-FFF2-40B4-BE49-F238E27FC236}">
                <a16:creationId xmlns:a16="http://schemas.microsoft.com/office/drawing/2014/main" id="{1B92D279-9B7C-446C-88A5-D88F6C885A00}"/>
              </a:ext>
            </a:extLst>
          </p:cNvPr>
          <p:cNvSpPr/>
          <p:nvPr/>
        </p:nvSpPr>
        <p:spPr>
          <a:xfrm>
            <a:off x="549894" y="4211557"/>
            <a:ext cx="2823266" cy="1545032"/>
          </a:xfrm>
          <a:prstGeom prst="roundRect">
            <a:avLst>
              <a:gd name="adj" fmla="val 527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400" b="1" dirty="0">
                <a:solidFill>
                  <a:schemeClr val="bg1"/>
                </a:solidFill>
              </a:rPr>
              <a:t>Forma dofinansowania</a:t>
            </a:r>
          </a:p>
        </p:txBody>
      </p:sp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id="{4F6C9B02-297B-4FF7-8792-74814B46442B}"/>
              </a:ext>
            </a:extLst>
          </p:cNvPr>
          <p:cNvSpPr/>
          <p:nvPr/>
        </p:nvSpPr>
        <p:spPr>
          <a:xfrm>
            <a:off x="3795621" y="1295391"/>
            <a:ext cx="6404834" cy="1649147"/>
          </a:xfrm>
          <a:prstGeom prst="roundRect">
            <a:avLst>
              <a:gd name="adj" fmla="val 665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Poprawa efektywności energetycznej zmniejszenie/ uniknięcie emisji zanieczyszczeń powietrza pochodzących </a:t>
            </a:r>
          </a:p>
          <a:p>
            <a:pPr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z jednorodzinnych budynków mieszkalnych, </a:t>
            </a:r>
            <a:r>
              <a:rPr lang="pl-PL" sz="2000" u="sng" dirty="0">
                <a:solidFill>
                  <a:schemeClr val="accent6">
                    <a:lumMod val="50000"/>
                  </a:schemeClr>
                </a:solidFill>
              </a:rPr>
              <a:t>należących do osób fizycznych.</a:t>
            </a:r>
          </a:p>
        </p:txBody>
      </p:sp>
      <p:sp>
        <p:nvSpPr>
          <p:cNvPr id="13" name="Prostokąt zaokrąglony 12">
            <a:extLst>
              <a:ext uri="{FF2B5EF4-FFF2-40B4-BE49-F238E27FC236}">
                <a16:creationId xmlns:a16="http://schemas.microsoft.com/office/drawing/2014/main" id="{DD360A29-0425-4302-88CF-06B761F99BFC}"/>
              </a:ext>
            </a:extLst>
          </p:cNvPr>
          <p:cNvSpPr/>
          <p:nvPr/>
        </p:nvSpPr>
        <p:spPr>
          <a:xfrm>
            <a:off x="3795621" y="3089606"/>
            <a:ext cx="6404834" cy="976882"/>
          </a:xfrm>
          <a:prstGeom prst="roundRect">
            <a:avLst>
              <a:gd name="adj" fmla="val 9909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103 mld zł</a:t>
            </a:r>
          </a:p>
        </p:txBody>
      </p:sp>
      <p:sp>
        <p:nvSpPr>
          <p:cNvPr id="14" name="Prostokąt zaokrąglony 13">
            <a:extLst>
              <a:ext uri="{FF2B5EF4-FFF2-40B4-BE49-F238E27FC236}">
                <a16:creationId xmlns:a16="http://schemas.microsoft.com/office/drawing/2014/main" id="{B6698BA3-A8EC-4430-83F2-CC5A0D566E20}"/>
              </a:ext>
            </a:extLst>
          </p:cNvPr>
          <p:cNvSpPr/>
          <p:nvPr/>
        </p:nvSpPr>
        <p:spPr>
          <a:xfrm>
            <a:off x="3795622" y="4211555"/>
            <a:ext cx="6404834" cy="1545032"/>
          </a:xfrm>
          <a:prstGeom prst="roundRect">
            <a:avLst>
              <a:gd name="adj" fmla="val 5273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Dotacja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</a:rPr>
              <a:t>Pożyczka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</a:rPr>
              <a:t>Nabór wniosków prowadzony jest w trybie ciągłym </a:t>
            </a:r>
          </a:p>
        </p:txBody>
      </p:sp>
      <p:sp>
        <p:nvSpPr>
          <p:cNvPr id="9" name="Tytuł 7">
            <a:extLst>
              <a:ext uri="{FF2B5EF4-FFF2-40B4-BE49-F238E27FC236}">
                <a16:creationId xmlns:a16="http://schemas.microsoft.com/office/drawing/2014/main" id="{FBE26B6B-B512-4B23-A336-8DA021A84A1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pole tekstowe 26">
            <a:extLst>
              <a:ext uri="{FF2B5EF4-FFF2-40B4-BE49-F238E27FC236}">
                <a16:creationId xmlns:a16="http://schemas.microsoft.com/office/drawing/2014/main" id="{40251CCC-7067-4C98-9F08-996EDF6C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87" y="6165304"/>
            <a:ext cx="259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1200" b="1" dirty="0">
                <a:latin typeface="+mn-lt"/>
              </a:rPr>
              <a:t>Źródło:</a:t>
            </a:r>
            <a:r>
              <a:rPr lang="pl-PL" altLang="pl-PL" sz="1200" dirty="0">
                <a:latin typeface="+mn-lt"/>
              </a:rPr>
              <a:t> www.nfosigw.gov.pl</a:t>
            </a:r>
          </a:p>
        </p:txBody>
      </p:sp>
      <p:sp>
        <p:nvSpPr>
          <p:cNvPr id="13" name="Tytuł 7">
            <a:extLst>
              <a:ext uri="{FF2B5EF4-FFF2-40B4-BE49-F238E27FC236}">
                <a16:creationId xmlns:a16="http://schemas.microsoft.com/office/drawing/2014/main" id="{A8906F45-7A1D-415E-BEBC-04B3F9E220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Program priorytetowy „Czyste Powietrze”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A82A17-B08A-485D-8911-98FD9FB4A4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88" y="3766732"/>
            <a:ext cx="1526748" cy="19052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9873DC-03D9-4BCC-ABDD-B88C23FDF0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432" y="1628800"/>
            <a:ext cx="1526748" cy="16917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9F283CA-AF9E-4095-AA27-7BF019B592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5678" y="1628800"/>
            <a:ext cx="1559581" cy="17245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FD3F98-6420-4DE5-8F37-3E2135602B0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3635" y="1633208"/>
            <a:ext cx="2325678" cy="18007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BE01B94-3EB7-4B42-8933-940F858C4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28800"/>
            <a:ext cx="1656184" cy="17394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47BF4F8-01C6-46DE-AFE2-1354942DF8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24479" y="3766732"/>
            <a:ext cx="1527195" cy="1538900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47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6468034-B161-4B96-A9D5-082F3A784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3001" y="3766731"/>
            <a:ext cx="1527195" cy="1812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>
            <a:extLst>
              <a:ext uri="{FF2B5EF4-FFF2-40B4-BE49-F238E27FC236}">
                <a16:creationId xmlns:a16="http://schemas.microsoft.com/office/drawing/2014/main" id="{9DA3D185-75B3-41A0-BF18-5463F79BF138}"/>
              </a:ext>
            </a:extLst>
          </p:cNvPr>
          <p:cNvSpPr/>
          <p:nvPr/>
        </p:nvSpPr>
        <p:spPr>
          <a:xfrm>
            <a:off x="623392" y="1340768"/>
            <a:ext cx="11161240" cy="446449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</a:rPr>
              <a:t>Okres, w którym mogą być ponoszone koszty kwalifikowane: od 01.01.2018 r. do 30.06.2029 r.</a:t>
            </a:r>
            <a:endParaRPr lang="pl-PL" sz="2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</a:rPr>
              <a:t>Maksymalne koszty kwalifikowane, od których jest liczona wysokość dotacji –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53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Minimalna wartość kosztów kwalifikowanych przedsięwzięcia –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7 tys. zł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Oprocentowanie zmienne pożyczki – nie więcej niż WIBOR 3M +70 punktów bazowych</a:t>
            </a:r>
            <a:b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ale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nie mniej niż 2% rocznie</a:t>
            </a:r>
            <a:endParaRPr lang="pl-PL" sz="21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Planowany okres spłaty pożyczki: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do 15 lat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Możliwa karencja (zwłoka) w spłacie: </a:t>
            </a:r>
            <a:r>
              <a:rPr lang="pl-PL" sz="2100" b="1" dirty="0">
                <a:solidFill>
                  <a:schemeClr val="accent6">
                    <a:lumMod val="75000"/>
                  </a:schemeClr>
                </a:solidFill>
              </a:rPr>
              <a:t>nie dłużej niż do zakończenia realizacji przedsięwzięcia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pl-PL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Udział powierzchni, na której prowadzona jest działalność gospodarcza, w całkowitej ogrzewanej powierzchni budynku, pomniejsza koszt kwalifikowany przedsięwzięcia</a:t>
            </a:r>
            <a:endParaRPr lang="pl-PL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9425D965-3018-49EF-9FF2-2B0D37FECA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aspekty finansowe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31145864-3682-41D4-A431-56FE12D8AF21}"/>
              </a:ext>
            </a:extLst>
          </p:cNvPr>
          <p:cNvSpPr/>
          <p:nvPr/>
        </p:nvSpPr>
        <p:spPr>
          <a:xfrm>
            <a:off x="730796" y="1268760"/>
            <a:ext cx="10730408" cy="446449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Okres realizacji przedsięwzięcia: 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 24 miesięcy od daty zawarcia umowy o dofinansowanie, lecz nie później niż do 30.06.2029 r.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Dofinansowaniu podlegają przedsięwzięcia rozpoczęte nie wcześniej niż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 miesięcy przed dniem złożenia wniosku o dofinansowanie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Przedsięwzięcie nie może zostać zakończone przed dniem złożenia wniosku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dofinansowanie; data zakończenia realizacji będzie potwierdzona</a:t>
            </a:r>
            <a:b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protokole końcowym 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A21758FE-4D36-4685-9791-236D3BB256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Warunki dofinansowania – czas realizacji inwestycji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40211"/>
              </p:ext>
            </p:extLst>
          </p:nvPr>
        </p:nvGraphicFramePr>
        <p:xfrm>
          <a:off x="191344" y="1340768"/>
          <a:ext cx="11737304" cy="45023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do 15.12.2002 r.,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Pozwolenie na budowę </a:t>
                      </a:r>
                      <a:br>
                        <a:rPr lang="pl-PL" sz="1300" b="1" dirty="0"/>
                      </a:br>
                      <a:r>
                        <a:rPr lang="pl-PL" sz="1300" b="1" dirty="0"/>
                        <a:t>wydane po 15.12.2002 r.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936104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stare, niespełniające wymagań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solidFill>
                            <a:schemeClr val="bg1"/>
                          </a:solidFill>
                          <a:latin typeface="+mn-lt"/>
                        </a:rPr>
                        <a:t>źródło ciepła jest nowe, spełniające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źródła ciepła* na spełniające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Docieplanie ścian zewnętrznych i wewnętrznych budynku oddzielających pomieszczenia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ogrzewane od środowiska zewnętrznego lub pomieszczeń nieogrzewanych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338877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Wymiana stolarki zewnętrznej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lub modernizacja instalacji wewnętrznych centralnego ogrzewania  i ciepłej wody użytkowej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 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745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Montaż wentylacji mechanicznej z odzyskiem ciepła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032104" y="58231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n-lt"/>
              </a:rPr>
              <a:t>* wymiana lub montaż indywidualnego źródła ciepła są możliwe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0E9DA063-C771-4B84-AD5C-806127791CD0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Rodzaje przedsięwzięć dla budynków istniejących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46303"/>
              </p:ext>
            </p:extLst>
          </p:nvPr>
        </p:nvGraphicFramePr>
        <p:xfrm>
          <a:off x="191344" y="1340768"/>
          <a:ext cx="11737304" cy="3002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87468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2065766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1784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300" b="1" dirty="0"/>
                        <a:t>Budynek nowo budowany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pPr lvl="1" algn="l"/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Brak źródła ciepła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b="1" dirty="0">
                          <a:solidFill>
                            <a:schemeClr val="bg1"/>
                          </a:solidFill>
                          <a:latin typeface="+mn-lt"/>
                        </a:rPr>
                        <a:t>Istniejące źródło ciepła spełnia wymagania programu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191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Zakup i montaż źródła ciepła** spełniającego warunki programu wraz z przyłączami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b="1" dirty="0">
                        <a:latin typeface="+mn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931649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Zastosowanie instalacji odnawialnych źródeł energii: kolektory słoneczne;</a:t>
                      </a:r>
                    </a:p>
                    <a:p>
                      <a:pPr lvl="1" algn="l" fontAlgn="ctr"/>
                      <a:r>
                        <a:rPr lang="pl-PL" sz="1400" u="none" strike="noStrike" dirty="0" err="1">
                          <a:effectLst/>
                          <a:latin typeface="+mj-lt"/>
                        </a:rPr>
                        <a:t>mikroinstalacja</a:t>
                      </a:r>
                      <a:r>
                        <a:rPr lang="pl-PL" sz="1400" u="none" strike="noStrike" baseline="0" dirty="0">
                          <a:effectLst/>
                          <a:latin typeface="+mj-lt"/>
                        </a:rPr>
                        <a:t> fotowoltaiczna</a:t>
                      </a:r>
                      <a:br>
                        <a:rPr lang="pl-PL" sz="1400" u="none" strike="noStrike" dirty="0">
                          <a:effectLst/>
                          <a:latin typeface="+mj-lt"/>
                        </a:rPr>
                      </a:br>
                      <a:r>
                        <a:rPr lang="pl-PL" sz="1400" u="sng" strike="noStrike" dirty="0">
                          <a:effectLst/>
                          <a:latin typeface="+mj-lt"/>
                        </a:rPr>
                        <a:t>Uwaga: </a:t>
                      </a:r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dofinansowanie jedynie w formie pożyczki do 100% kosztów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01" marR="6501" marT="65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824192" y="5373216"/>
            <a:ext cx="41044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+mn-lt"/>
              </a:rPr>
              <a:t>* warunkiem przystąpienia do programu jest spełnianie przez przegrody norm izolacyjności określonych w Warunkach Technicznych obowiązujących od 31.12.2020 r.</a:t>
            </a:r>
            <a:br>
              <a:rPr lang="pl-PL" sz="1100" dirty="0">
                <a:latin typeface="+mn-lt"/>
              </a:rPr>
            </a:br>
            <a:endParaRPr lang="pl-PL" sz="1100" dirty="0">
              <a:latin typeface="+mn-lt"/>
            </a:endParaRPr>
          </a:p>
          <a:p>
            <a:r>
              <a:rPr lang="pl-PL" sz="1100" dirty="0">
                <a:latin typeface="+mn-lt"/>
              </a:rPr>
              <a:t>** wymiana lub montaż indywidualnego źródła ciepła są możliwe, gdy podłączenie do sieci ciepłowniczej na danym obszarze nie jest możliwe lub nie jest uzasadnione ekonomicznie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B1503A6-540F-4E27-803E-306FE77750D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861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kern="0" dirty="0"/>
              <a:t>Rodzaje przedsięwzięć dla budynków nowo budowanych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4386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0D9D1-589E-43AF-A62D-F17BCCC62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59982"/>
            <a:ext cx="8066112" cy="720746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Agenda spotkania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CBDEAC-7D13-4FC8-B5F6-F8803A60E1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196752"/>
            <a:ext cx="1051560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4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</a:t>
            </a:r>
          </a:p>
          <a:p>
            <a:pPr marL="457200" lvl="4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Definicje (zanieczyszczenia, emisja wysoka i niska, smog)</a:t>
            </a:r>
          </a:p>
          <a:p>
            <a:pPr marL="457200" lvl="4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Przyczyny i skutki niskiej emisji</a:t>
            </a:r>
          </a:p>
          <a:p>
            <a:pPr marL="4572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1700" dirty="0">
                <a:latin typeface="+mj-lt"/>
              </a:rPr>
              <a:t>Informacje dot. jakości powietrza w danym regionie/województwie</a:t>
            </a:r>
          </a:p>
          <a:p>
            <a:pPr marL="0" lvl="4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II</a:t>
            </a:r>
          </a:p>
          <a:p>
            <a:pPr marL="342900" lvl="4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pl-PL" sz="1700" dirty="0">
                <a:latin typeface="+mj-lt"/>
              </a:rPr>
              <a:t>Wsparcie finansowe realizacji przedsięwzięć: </a:t>
            </a:r>
          </a:p>
          <a:p>
            <a:pPr marL="742950" lvl="5" indent="-285750">
              <a:lnSpc>
                <a:spcPct val="150000"/>
              </a:lnSpc>
              <a:spcBef>
                <a:spcPts val="0"/>
              </a:spcBef>
              <a:buClr>
                <a:srgbClr val="89AD47"/>
              </a:buClr>
              <a:buFont typeface="Wingdings" panose="05000000000000000000" pitchFamily="2" charset="2"/>
              <a:buChar char="§"/>
              <a:defRPr/>
            </a:pPr>
            <a:r>
              <a:rPr lang="pl-PL" sz="1700" i="1" dirty="0">
                <a:latin typeface="+mj-lt"/>
              </a:rPr>
              <a:t>Program priorytetowy „Czyste Powietrze” </a:t>
            </a:r>
          </a:p>
          <a:p>
            <a:pPr marL="742950" lvl="5" indent="-285750">
              <a:lnSpc>
                <a:spcPct val="150000"/>
              </a:lnSpc>
              <a:spcBef>
                <a:spcPts val="0"/>
              </a:spcBef>
              <a:buClr>
                <a:srgbClr val="89AD47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latin typeface="+mj-lt"/>
              </a:rPr>
              <a:t>Oferta BOŚ Bank</a:t>
            </a:r>
          </a:p>
          <a:p>
            <a:pPr marL="0" lvl="4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2600" b="1" dirty="0">
                <a:solidFill>
                  <a:srgbClr val="89AD47"/>
                </a:solidFill>
                <a:latin typeface="+mn-lt"/>
              </a:rPr>
              <a:t>BLOK III</a:t>
            </a: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>
                <a:latin typeface="+mj-lt"/>
              </a:rPr>
              <a:t>Krok po kroku</a:t>
            </a: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/>
              <a:t>Instrukcja wypełnienia wniosku o dofinansowanie</a:t>
            </a:r>
            <a:endParaRPr lang="pl-PL" sz="1700" i="1" strike="sngStrike" dirty="0">
              <a:solidFill>
                <a:srgbClr val="FF0000"/>
              </a:solidFill>
            </a:endParaRPr>
          </a:p>
          <a:p>
            <a:pPr marL="342900" lvl="4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  <a:defRPr/>
            </a:pPr>
            <a:r>
              <a:rPr lang="pl-PL" sz="1700" dirty="0"/>
              <a:t>Dyskusja – pytania do prowadzącego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D9FDB10-EBFE-4929-895C-8F359A993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56694"/>
              </p:ext>
            </p:extLst>
          </p:nvPr>
        </p:nvGraphicFramePr>
        <p:xfrm>
          <a:off x="191344" y="1340768"/>
          <a:ext cx="11737304" cy="2614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20027198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5013827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58817681"/>
                    </a:ext>
                  </a:extLst>
                </a:gridCol>
              </a:tblGrid>
              <a:tr h="822063">
                <a:tc>
                  <a:txBody>
                    <a:bodyPr/>
                    <a:lstStyle/>
                    <a:p>
                      <a:pPr lvl="1" algn="l"/>
                      <a:r>
                        <a:rPr lang="pl-PL" sz="1300" dirty="0"/>
                        <a:t>Nazwa elementu przedsięwzięcia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Jednostka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/>
                        <a:t>Maksymalny jednostkowy koszt kwalifikowany na</a:t>
                      </a:r>
                      <a:r>
                        <a:rPr lang="pl-PL" sz="1300" baseline="0" dirty="0"/>
                        <a:t> </a:t>
                      </a:r>
                      <a:r>
                        <a:rPr lang="pl-PL" sz="1300" dirty="0"/>
                        <a:t>jeden budynek</a:t>
                      </a:r>
                      <a:endParaRPr lang="pl-PL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009580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audyt energetyczny budynku przed realizacją przedsięwzięcia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53896"/>
                  </a:ext>
                </a:extLst>
              </a:tr>
              <a:tr h="530211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związana z modernizacją, przebudową dachu (części konstrukcyjnych dachu)</a:t>
                      </a:r>
                      <a:br>
                        <a:rPr lang="pl-PL" sz="1400" dirty="0"/>
                      </a:br>
                      <a:r>
                        <a:rPr lang="pl-PL" sz="1400" dirty="0"/>
                        <a:t>wraz z dociepleniem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24281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dokumentacja projektowa modernizacji instalacji wewnętrznych oraz wymiany źródła ciepła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1000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290009"/>
                  </a:ext>
                </a:extLst>
              </a:tr>
              <a:tr h="420787">
                <a:tc>
                  <a:txBody>
                    <a:bodyPr/>
                    <a:lstStyle/>
                    <a:p>
                      <a:pPr lvl="1" algn="l"/>
                      <a:r>
                        <a:rPr lang="pl-PL" sz="1400" dirty="0"/>
                        <a:t>ekspertyza ornitologiczna i chiropterologiczna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szt.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 500 zł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50142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5ADADF3-3028-4F01-9828-ED7E0972F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90533"/>
              </p:ext>
            </p:extLst>
          </p:nvPr>
        </p:nvGraphicFramePr>
        <p:xfrm>
          <a:off x="191344" y="3903510"/>
          <a:ext cx="11737305" cy="18692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10725300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03596575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1619404772"/>
                    </a:ext>
                  </a:extLst>
                </a:gridCol>
              </a:tblGrid>
              <a:tr h="50078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>
                          <a:latin typeface="+mn-lt"/>
                        </a:rPr>
                        <a:t>Nazwa elementu przedsięwzięcia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latin typeface="+mn-lt"/>
                        </a:rPr>
                        <a:t>Jednostka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>
                          <a:latin typeface="+mn-lt"/>
                        </a:rPr>
                        <a:t>Maksymalny jednostkowy koszt kwalifikowany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913711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docieplenie </a:t>
                      </a:r>
                      <a:r>
                        <a:rPr lang="pl-PL" sz="1400" baseline="0" dirty="0">
                          <a:latin typeface="+mn-lt"/>
                        </a:rPr>
                        <a:t>przegród budowlanych oraz uzasadnione prace towarzyszące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przegrody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150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8757294"/>
                  </a:ext>
                </a:extLst>
              </a:tr>
              <a:tr h="500789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wymiana stolarki zewnętrznej, w tym: okien, okien połaciowych, drzwi balkonowych, powierzchni przezroczystych nieotwieralnych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700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3922936"/>
                  </a:ext>
                </a:extLst>
              </a:tr>
              <a:tr h="414084">
                <a:tc>
                  <a:txBody>
                    <a:bodyPr/>
                    <a:lstStyle/>
                    <a:p>
                      <a:pPr lvl="1"/>
                      <a:r>
                        <a:rPr lang="pl-PL" sz="1400" dirty="0">
                          <a:latin typeface="+mn-lt"/>
                        </a:rPr>
                        <a:t>wymiana drzwi zewnętrznych/bram</a:t>
                      </a:r>
                      <a:r>
                        <a:rPr lang="pl-PL" sz="1400" baseline="0" dirty="0">
                          <a:latin typeface="+mn-lt"/>
                        </a:rPr>
                        <a:t> garażowych</a:t>
                      </a:r>
                      <a:endParaRPr lang="pl-PL" sz="1400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powierzchni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2000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3399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8C305DC-7095-4056-9F9A-DB2FF10CF29E}"/>
              </a:ext>
            </a:extLst>
          </p:cNvPr>
          <p:cNvSpPr txBox="1"/>
          <p:nvPr/>
        </p:nvSpPr>
        <p:spPr>
          <a:xfrm>
            <a:off x="7752184" y="616530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* koszty przekraczające wartości w tabelach</a:t>
            </a:r>
            <a:br>
              <a:rPr lang="pl-PL" sz="1400" dirty="0">
                <a:latin typeface="+mn-lt"/>
              </a:rPr>
            </a:br>
            <a:r>
              <a:rPr lang="pl-PL" sz="1400" dirty="0">
                <a:latin typeface="+mn-lt"/>
              </a:rPr>
              <a:t>   stanowią koszty niekwalifikowane 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id="{9DA409D5-D168-4A98-B3AA-285163B5D42F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>
                <a:latin typeface="Arial" charset="0"/>
              </a:rPr>
              <a:t>Maksymalny jednostkowy poziom kosztów kwalifikowanych pojedynczego elementu przedsięwzięcia (1)*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5861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2C58885-5D94-4926-AE9A-F503A5EC3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3162"/>
              </p:ext>
            </p:extLst>
          </p:nvPr>
        </p:nvGraphicFramePr>
        <p:xfrm>
          <a:off x="191344" y="1340768"/>
          <a:ext cx="11737305" cy="4302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73011019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2946098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541543434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elementu przedsięwzięcia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Jednostka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Maksymalny jednostkowy koszt kwalifikowany na jeden budynek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86633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węzeł cieplny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399472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(biomasa) 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7635697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na paliwo stałe (węgiel) wraz z systemem odprowadzania spalin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694319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ogrzewania elektrycznego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02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kotły gazowe kondensacyjne, olejowe, system odprowadzania spalin, zbiornik na gaz/olej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15 000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6085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 powietrzne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966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pompy ciepła odbierające ciepło z gruntu lub wody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45 000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88052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instalacje wewnętrzne ogrzewania i ciepłej wody użytkowej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15 000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3080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wentylacja mechaniczna wraz z odzyskiem ciepła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</a:t>
                      </a:r>
                      <a:r>
                        <a:rPr lang="pl-PL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954052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kolektory słoneczne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71762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mikroinstalacja fotowoltaiczna**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30 000 zł</a:t>
                      </a:r>
                      <a:endParaRPr lang="pl-P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179509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E74057F-D776-44B7-B56F-E0ECAA51756A}"/>
              </a:ext>
            </a:extLst>
          </p:cNvPr>
          <p:cNvSpPr txBox="1"/>
          <p:nvPr/>
        </p:nvSpPr>
        <p:spPr>
          <a:xfrm>
            <a:off x="7464152" y="60212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(**) Koszt kwalifikowany instalacji za 1KWp wynosi maksymalnie 6000 zł. </a:t>
            </a:r>
            <a:endParaRPr lang="pl-PL" sz="1400" strike="sngStrike" dirty="0">
              <a:latin typeface="+mn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477F654F-4C51-410E-B99E-C37193730CA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(2)</a:t>
            </a:r>
            <a:endParaRPr lang="pl-PL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DA0FC35-92CC-4E28-89E2-70A97A0C78E9}"/>
              </a:ext>
            </a:extLst>
          </p:cNvPr>
          <p:cNvSpPr txBox="1"/>
          <p:nvPr/>
        </p:nvSpPr>
        <p:spPr>
          <a:xfrm>
            <a:off x="7824192" y="558924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(***) tylko w przypadku podłączenia nowego źródła </a:t>
            </a:r>
          </a:p>
          <a:p>
            <a:r>
              <a:rPr lang="pl-PL" sz="1400" dirty="0">
                <a:latin typeface="+mn-lt"/>
              </a:rPr>
              <a:t>(****) z wyłączeniem kosztu ponoszonego przez operatora sieci dystrybucyjnej w przypadku </a:t>
            </a:r>
            <a:r>
              <a:rPr lang="pl-PL" sz="1400" dirty="0" err="1">
                <a:latin typeface="+mn-lt"/>
              </a:rPr>
              <a:t>mikroinstalacji</a:t>
            </a:r>
            <a:r>
              <a:rPr lang="pl-PL" sz="1400" dirty="0">
                <a:latin typeface="+mn-lt"/>
              </a:rPr>
              <a:t> fotowoltaicznej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BC50D22-A0C5-4526-AC40-55B4DBB47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65846"/>
              </p:ext>
            </p:extLst>
          </p:nvPr>
        </p:nvGraphicFramePr>
        <p:xfrm>
          <a:off x="443373" y="1340768"/>
          <a:ext cx="11305255" cy="38884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33445759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69499884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049377249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Nazwa elementu przedsięwzięcia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Jednostka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Maksymalny jednostkowy koszt kwalifikowany na jeden budynek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69568704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przyłącza i instalacja wewnętrzna gazowa/olejowa (***)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838886972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przyłącze cieplne (***)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100530921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przyłącze i instalacje wewnętrzne elektroenergetyczne (****)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zestaw</a:t>
                      </a:r>
                    </a:p>
                  </a:txBody>
                  <a:tcPr marL="12359" marR="12359" marT="12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8 000 zł</a:t>
                      </a:r>
                    </a:p>
                  </a:txBody>
                  <a:tcPr marL="12359" marR="12359" marT="12359" marB="0" anchor="ctr"/>
                </a:tc>
                <a:extLst>
                  <a:ext uri="{0D108BD9-81ED-4DB2-BD59-A6C34878D82A}">
                    <a16:rowId xmlns:a16="http://schemas.microsoft.com/office/drawing/2014/main" val="3543531871"/>
                  </a:ext>
                </a:extLst>
              </a:tr>
            </a:tbl>
          </a:graphicData>
        </a:graphic>
      </p:graphicFrame>
      <p:sp>
        <p:nvSpPr>
          <p:cNvPr id="6" name="Tytuł 7">
            <a:extLst>
              <a:ext uri="{FF2B5EF4-FFF2-40B4-BE49-F238E27FC236}">
                <a16:creationId xmlns:a16="http://schemas.microsoft.com/office/drawing/2014/main" id="{2539F434-4E2D-42F9-9FDF-9EA0AF3FE9D1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Maksymalny jednostkowy poziom kosztów kwalifikowanych pojedynczego elementu przedsięwzięcia (3)</a:t>
            </a:r>
            <a:endParaRPr lang="pl-PL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490E6CD-DB0D-4784-99CF-FC586A0D0558}"/>
              </a:ext>
            </a:extLst>
          </p:cNvPr>
          <p:cNvSpPr txBox="1"/>
          <p:nvPr/>
        </p:nvSpPr>
        <p:spPr>
          <a:xfrm>
            <a:off x="8688290" y="1467496"/>
            <a:ext cx="33123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Koszty </a:t>
            </a:r>
            <a:r>
              <a:rPr lang="pl-PL" sz="14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mikroinstalacji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 fotowoltaicznej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 kolektorów słonecznych mogą zostać dofinansowane w 100% wyłącznie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w formie pożyczki.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  <a:defRPr/>
            </a:pP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Intensywność dofinansowania dotacyjnego jest określona na podstawie średniego miesięcznego dochodu na osobę w gospodarstwie domowym wnioskodawcy.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Kwota ta jest określona we wniosku</a:t>
            </a:r>
            <a:b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</a:br>
            <a:r>
              <a:rPr lang="pl-PL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Times New Roman" pitchFamily="18" charset="0"/>
                <a:cs typeface="Times-Roman" charset="0"/>
              </a:rPr>
              <a:t>o dofinansowanie; zmiana kwoty miesięcznego dochodu w trakcie oceny wniosku lub w trakcie realizacji przedsięwzięcia nie wpływa na zmianę intensywności dofinansowania.</a:t>
            </a:r>
            <a:endParaRPr lang="pl-PL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pl-PL" sz="1400" dirty="0">
              <a:latin typeface="+mn-l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00756A4-90BD-41C6-9900-7D4016E6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65922"/>
              </p:ext>
            </p:extLst>
          </p:nvPr>
        </p:nvGraphicFramePr>
        <p:xfrm>
          <a:off x="191345" y="1340768"/>
          <a:ext cx="8496945" cy="39993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3563">
                  <a:extLst>
                    <a:ext uri="{9D8B030D-6E8A-4147-A177-3AD203B41FA5}">
                      <a16:colId xmlns:a16="http://schemas.microsoft.com/office/drawing/2014/main" val="3290256173"/>
                    </a:ext>
                  </a:extLst>
                </a:gridCol>
                <a:gridCol w="2528017">
                  <a:extLst>
                    <a:ext uri="{9D8B030D-6E8A-4147-A177-3AD203B41FA5}">
                      <a16:colId xmlns:a16="http://schemas.microsoft.com/office/drawing/2014/main" val="994871435"/>
                    </a:ext>
                  </a:extLst>
                </a:gridCol>
                <a:gridCol w="2106681">
                  <a:extLst>
                    <a:ext uri="{9D8B030D-6E8A-4147-A177-3AD203B41FA5}">
                      <a16:colId xmlns:a16="http://schemas.microsoft.com/office/drawing/2014/main" val="73335353"/>
                    </a:ext>
                  </a:extLst>
                </a:gridCol>
                <a:gridCol w="1404454">
                  <a:extLst>
                    <a:ext uri="{9D8B030D-6E8A-4147-A177-3AD203B41FA5}">
                      <a16:colId xmlns:a16="http://schemas.microsoft.com/office/drawing/2014/main" val="3658905346"/>
                    </a:ext>
                  </a:extLst>
                </a:gridCol>
                <a:gridCol w="1334230">
                  <a:extLst>
                    <a:ext uri="{9D8B030D-6E8A-4147-A177-3AD203B41FA5}">
                      <a16:colId xmlns:a16="http://schemas.microsoft.com/office/drawing/2014/main" val="2990836209"/>
                    </a:ext>
                  </a:extLst>
                </a:gridCol>
              </a:tblGrid>
              <a:tr h="497715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Grupa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Kwota miesięcznego dochodu / osoba w PLN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Dotacja</a:t>
                      </a: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br>
                        <a:rPr lang="pl-PL" sz="105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900" b="0" dirty="0">
                          <a:solidFill>
                            <a:schemeClr val="bg1"/>
                          </a:solidFill>
                        </a:rPr>
                        <a:t>(procent kosztów kwalifikowanych przewidzianych do wsparcia dotacyjnego)</a:t>
                      </a:r>
                      <a:endParaRPr lang="pl-PL" sz="105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Pożyczka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73771"/>
                  </a:ext>
                </a:extLst>
              </a:tr>
              <a:tr h="6359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uzupełnienie do wartości dotacji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pozostałe koszty kwalifikowane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0847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274628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601 - 800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7342138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801 - 1 000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0118836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  <a:r>
                        <a:rPr lang="pl-PL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1057223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1 201 - 1 400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50%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5087714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1 401 - 1 600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60%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8387047"/>
                  </a:ext>
                </a:extLst>
              </a:tr>
              <a:tr h="4093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VII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powyżej 1 600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30%*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70%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5002363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35760" y="5428859"/>
            <a:ext cx="373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 *</a:t>
            </a:r>
            <a:r>
              <a:rPr lang="pl-PL" sz="1400" dirty="0">
                <a:latin typeface="+mn-lt"/>
              </a:rPr>
              <a:t>od 2019 r. dotacja zawierająca ulgę podatkową</a:t>
            </a: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706CEDF9-C957-4410-A643-05EFE85A533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Intensywność dofinansowania</a:t>
            </a:r>
            <a:endParaRPr lang="pl-PL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1356B996-1465-414F-9304-8A595672DE75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Przedsięwzięcie nie może być realizowane w budynkach wykorzystywanych sezonowo</a:t>
            </a:r>
            <a:b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(np. domki letniskowe)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altLang="pl-PL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Nowo montowane kotły na paliwo stałe (biomasę/węgiel ) muszą spełniać wymogi</a:t>
            </a:r>
            <a:b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rozporządzenia Komisji (UE) 2015/1189 (</a:t>
            </a:r>
            <a:r>
              <a:rPr lang="pl-PL" altLang="pl-PL" sz="20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ekoprojekt</a:t>
            </a: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- wymogi od 01.01.2020r.)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Kotły na paliwa gazowe i olej opałowy do celów grzewczych muszą spełniać wymogi klasy efektywności energetycznej minimum A</a:t>
            </a:r>
          </a:p>
          <a:p>
            <a:pPr marL="742950" lvl="1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Pompy ciepła do celów grzewczych muszą spełniać wymogi klasy efektywności energetycznej minimum A+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Zmodernizowane przegrody zewnętrzne (ściany, okna, drzwi) muszą spełniać normy określone</a:t>
            </a:r>
            <a:b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Warunkach Technicznych, obowiązujących od 31.12.2020 r.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547ED53B-14B2-43AB-AF92-9D94D7F7E8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9670DCCE-1BC9-495A-AE83-2990884F3F28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600"/>
              </a:spcAft>
              <a:defRPr/>
            </a:pPr>
            <a:r>
              <a:rPr lang="pl-PL" altLang="pl-PL" sz="1900" b="1" dirty="0">
                <a:solidFill>
                  <a:schemeClr val="accent6">
                    <a:lumMod val="75000"/>
                  </a:schemeClr>
                </a:solidFill>
              </a:rPr>
              <a:t>Warunki dla wszystkich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przypadku montażu indywidualnego źródła ciepła realizacja inwestycji może być wspierana jedynie w sytuacji, gdy podłączenie do sieci ciepłowniczej na danym obszarze nie jest możliwe lub nie jest uzasadnione ekonomicznie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Warunkiem montażu kotła opalanego węglem jest brak możliwości podłączenia lub brak uzasadnienia ekonomicznego podłączenia do sieci ciepłowniczej lub sieci dystrybucji gazu</a:t>
            </a:r>
          </a:p>
          <a:p>
            <a:pPr lvl="1">
              <a:spcAft>
                <a:spcPts val="600"/>
              </a:spcAft>
            </a:pPr>
            <a:r>
              <a:rPr lang="pl-PL" altLang="pl-PL" sz="1900" b="1" dirty="0">
                <a:solidFill>
                  <a:schemeClr val="accent6">
                    <a:lumMod val="75000"/>
                  </a:schemeClr>
                </a:solidFill>
              </a:rPr>
              <a:t>Warunki dla nowych budynków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budynku nowo budowanym finansowany jest jedynie zakup i montaż źródła ciepła wraz </a:t>
            </a:r>
            <a:b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 przyłączami oraz mikroinstalacja fotowoltaiczna i kolektory słoneczne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9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Wymiana źródła ciepła jest możliwa jedynie w przypadku, gdy przegrody spełniają/ będą spełniać normy określone w Warunkach Technicznych, obowiązujących od 31.12.2020 r.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l-PL" altLang="pl-PL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E9E19794-7761-4667-B03D-BF2DE0BBECCE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Ważne informacje</a:t>
            </a:r>
            <a:endParaRPr lang="pl-PL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CEFB6322-DB1D-4850-93C3-22CA07194DAE}"/>
              </a:ext>
            </a:extLst>
          </p:cNvPr>
          <p:cNvSpPr/>
          <p:nvPr/>
        </p:nvSpPr>
        <p:spPr>
          <a:xfrm>
            <a:off x="730796" y="1196752"/>
            <a:ext cx="10730408" cy="4824536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endParaRPr lang="pl-PL" altLang="pl-P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6">
                    <a:lumMod val="75000"/>
                  </a:schemeClr>
                </a:solidFill>
              </a:rPr>
              <a:t>Etap wniosku: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Dokumenty potwierdzające wysokość dochodu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  <a:t>Dokumenty potwierdzające prawo własności budynku, np. umowa sprzedaży 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-Roman"/>
              </a:rPr>
              <a:t>w formie aktu notarialnego, jeżeli we wniosku nie podano informacji na temat numeru księgi wieczystej i numeru działki</a:t>
            </a: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Audyt energetyczny budynku, jeśli został wykonany i na jego podstawie przyjęto dane do wniosku</a:t>
            </a:r>
          </a:p>
          <a:p>
            <a:pPr lvl="1">
              <a:spcAft>
                <a:spcPts val="600"/>
              </a:spcAft>
              <a:buSzPct val="100000"/>
              <a:defRPr/>
            </a:pPr>
            <a:br>
              <a:rPr lang="pl-PL" altLang="pl-PL" sz="2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pl-PL" altLang="pl-PL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D5A0D2E1-72A7-4DE6-B023-884D6A387BB9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CEFB6322-DB1D-4850-93C3-22CA07194DAE}"/>
              </a:ext>
            </a:extLst>
          </p:cNvPr>
          <p:cNvSpPr/>
          <p:nvPr/>
        </p:nvSpPr>
        <p:spPr>
          <a:xfrm>
            <a:off x="730796" y="1340768"/>
            <a:ext cx="10730408" cy="453650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2800" b="1" dirty="0">
                <a:solidFill>
                  <a:schemeClr val="accent6">
                    <a:lumMod val="75000"/>
                  </a:schemeClr>
                </a:solidFill>
              </a:rPr>
              <a:t>Etap umowy: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Obowiązkowe: ustanowienie zabezpieczenia zwrotu środków (np. weksel)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Jeżeli dotyczy: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Oświadczenie współwłaściciela/li jednorodzinnego domu mieszkalnego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wyrażeniu zgody na realizację przedsięwzięcia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Oświadczenie współmałżonka o wyrażeniu zgody na zawarcie umowy dotacji/pożyczki</a:t>
            </a:r>
          </a:p>
          <a:p>
            <a:pPr marL="1200150" lvl="2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Zgłoszenie zamiaru wykonania prac budowlanych lub ostateczna decyzja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 pozwoleniu na budowę (okazanie), jeśli nie były okazane podczas</a:t>
            </a:r>
            <a:b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wizytacji dopuszczającej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8F1A0D24-CB04-4B62-8207-0C3B2D966F4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23462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56D68785-BD72-47AB-8E02-71B4EC934967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spcAft>
                <a:spcPts val="1800"/>
              </a:spcAft>
              <a:buSzPct val="100000"/>
              <a:defRPr/>
            </a:pPr>
            <a:r>
              <a:rPr lang="pl-PL" altLang="pl-PL" sz="3200" b="1" dirty="0">
                <a:solidFill>
                  <a:schemeClr val="accent6">
                    <a:lumMod val="75000"/>
                  </a:schemeClr>
                </a:solidFill>
              </a:rPr>
              <a:t>Etap rozliczenia:</a:t>
            </a:r>
            <a:endParaRPr lang="pl-PL" altLang="pl-PL" sz="32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Wniosek o płatność z protokołem częściowym lub końcowym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Dokumenty księgowe (np. faktury) potwierdzające zakup materiałów i usług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Dokumenty potwierdzające dokonanie płatności (np. potwierdzenie przelewu) w przypadku płatności na rachunek beneficjenta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913149AA-D16B-4E14-B7C4-10F7D337E85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Wykaz dokumentów dodatkowych</a:t>
            </a:r>
            <a:endParaRPr lang="pl-PL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2D722C00-46F9-4663-893E-1655D8E1F49B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Terminy, sposób składania wniosków i ich rozpatrywania określone zostaną</a:t>
            </a:r>
            <a:b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ogłoszeniu o naborze, które zamieszczone będzie na stronie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Wnioski beneficjentów będą przyjmowane i obsługiwane przez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Wniosek może być wypełniony: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wersji elektronicznej i przesłany elektronicznie z wykorzystaniem kwalifikowanego podpisu elektronicznego w aplikacji internetowej 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wersji elektronicznej w aplikacji internetowej, przesłany elektronicznie bez podpisu elektronicznego i złożony w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w wersji papierowej</a:t>
            </a:r>
          </a:p>
          <a:p>
            <a:pPr marL="1200150" lvl="2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w wersji papierowej, pobranej ze strony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lub w siedzibie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r>
              <a:rPr lang="pl-PL" altLang="pl-PL" sz="2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  <a:r>
              <a:rPr lang="pl-PL" altLang="pl-PL" sz="2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podpisany i złożony w </a:t>
            </a:r>
            <a:r>
              <a:rPr lang="pl-PL" altLang="pl-PL" sz="2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WFOŚiGW</a:t>
            </a:r>
            <a:endParaRPr lang="pl-PL" altLang="pl-PL" sz="2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8025691D-74A1-4E54-8FAA-A1AF6D496FA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Wniosek o dofinansowanie</a:t>
            </a: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2F88C49-A21B-43FD-A398-E5B88158CE8C}"/>
              </a:ext>
            </a:extLst>
          </p:cNvPr>
          <p:cNvSpPr/>
          <p:nvPr/>
        </p:nvSpPr>
        <p:spPr>
          <a:xfrm>
            <a:off x="-48344" y="-99392"/>
            <a:ext cx="12288688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E09A52-A5DF-42CE-98A8-93ADCEFCD027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867" name="Prostokąt 2">
            <a:extLst>
              <a:ext uri="{FF2B5EF4-FFF2-40B4-BE49-F238E27FC236}">
                <a16:creationId xmlns:a16="http://schemas.microsoft.com/office/drawing/2014/main" id="{C6F1FF00-0EDB-4A85-B6B1-06523576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271181"/>
            <a:ext cx="8437563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EDUKACJA EKOLOGICZNA</a:t>
            </a:r>
          </a:p>
        </p:txBody>
      </p:sp>
      <p:sp>
        <p:nvSpPr>
          <p:cNvPr id="38916" name="pole tekstowe 3">
            <a:extLst>
              <a:ext uri="{FF2B5EF4-FFF2-40B4-BE49-F238E27FC236}">
                <a16:creationId xmlns:a16="http://schemas.microsoft.com/office/drawing/2014/main" id="{DAB42B52-1923-4298-9273-8AA43221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61B1BFAC-BAC0-4C39-8D37-98ECB4C62DE3}"/>
              </a:ext>
            </a:extLst>
          </p:cNvPr>
          <p:cNvSpPr/>
          <p:nvPr/>
        </p:nvSpPr>
        <p:spPr>
          <a:xfrm>
            <a:off x="730796" y="1340768"/>
            <a:ext cx="10730408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200"/>
              </a:spcAft>
              <a:defRPr/>
            </a:pPr>
            <a:r>
              <a:rPr lang="pl-PL" sz="2800" b="1" dirty="0" err="1">
                <a:solidFill>
                  <a:schemeClr val="accent6">
                    <a:lumMod val="75000"/>
                  </a:schemeClr>
                </a:solidFill>
              </a:rPr>
              <a:t>WFOŚiGW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 dokonuje kontroli przedsięwzięć samodzielnie</a:t>
            </a:r>
            <a:b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lub przez wskazane osoby.</a:t>
            </a:r>
          </a:p>
          <a:p>
            <a:pPr algn="ctr">
              <a:defRPr/>
            </a:pPr>
            <a:endParaRPr lang="pl-PL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Okres trwałości wynosi 3 lata od zakończenia przedsięwzięcia.</a:t>
            </a:r>
          </a:p>
        </p:txBody>
      </p:sp>
      <p:sp>
        <p:nvSpPr>
          <p:cNvPr id="5" name="Tytuł 7">
            <a:extLst>
              <a:ext uri="{FF2B5EF4-FFF2-40B4-BE49-F238E27FC236}">
                <a16:creationId xmlns:a16="http://schemas.microsoft.com/office/drawing/2014/main" id="{FF55583A-46D3-4AEF-9C19-9709666802D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Kontrola dofinansowanej inwestycji </a:t>
            </a:r>
            <a:endParaRPr lang="pl-PL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4E8836CB-ECE4-4785-A982-95012FD31717}"/>
              </a:ext>
            </a:extLst>
          </p:cNvPr>
          <p:cNvSpPr/>
          <p:nvPr/>
        </p:nvSpPr>
        <p:spPr>
          <a:xfrm>
            <a:off x="730796" y="1340768"/>
            <a:ext cx="10693796" cy="439248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Cel finansowania </a:t>
            </a:r>
          </a:p>
          <a:p>
            <a:pPr marL="99720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koszty niekwalifikowane Programu Czyste Powietrze, w szczególności koszty przekraczające jednostkowe koszty kwalifikowane</a:t>
            </a:r>
          </a:p>
          <a:p>
            <a:pPr marL="457200" lvl="2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osoby fizyczne, beneficjenci Programu Czyste Powietrze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997200" lvl="2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60.000 PLN</a:t>
            </a:r>
            <a:endParaRPr lang="pl-PL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10 lat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  <a:endParaRPr lang="pl-PL" sz="20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szybki i uproszczony proces udzielania pożyczki</a:t>
            </a:r>
          </a:p>
          <a:p>
            <a:pPr marL="997200" lvl="1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atrakcyjne warunki cenowe: niska prowizja i marża kredytowa od 0,7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p.p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.  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7691C525-715F-4EA7-A364-3C5023CC64B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8582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300" kern="0" dirty="0"/>
              <a:t>Finansowanie uzupełniające BOŚ S.A. do Programu Czyste Powietrze</a:t>
            </a:r>
            <a:br>
              <a:rPr lang="pl-PL" sz="2300" kern="0" dirty="0"/>
            </a:br>
            <a:r>
              <a:rPr lang="pl-PL" sz="1600" dirty="0">
                <a:cs typeface="Arial" pitchFamily="34" charset="0"/>
              </a:rPr>
              <a:t>1. Pożyczka skierowana do beneficjentów Programu </a:t>
            </a:r>
            <a:endParaRPr lang="pl-PL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3">
            <a:extLst>
              <a:ext uri="{FF2B5EF4-FFF2-40B4-BE49-F238E27FC236}">
                <a16:creationId xmlns:a16="http://schemas.microsoft.com/office/drawing/2014/main" id="{5F0F16FA-2682-401B-A8A8-B6489BAAE0AD}"/>
              </a:ext>
            </a:extLst>
          </p:cNvPr>
          <p:cNvSpPr/>
          <p:nvPr/>
        </p:nvSpPr>
        <p:spPr>
          <a:xfrm>
            <a:off x="730796" y="1196752"/>
            <a:ext cx="10837812" cy="4680520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r>
              <a:rPr lang="pl-PL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Cel finansowania 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termomodernizacyjne lub remontowe, spełniające warunki określone w Ustawie z dnia 21 listopada 2008 r. o wspieraniu termomodernizacji i remontów (</a:t>
            </a:r>
            <a:r>
              <a:rPr lang="pl-PL" sz="16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t.j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. Dz.U. 2017 poz. 130), wykonywane przez podmioty określone w tej Ustawie</a:t>
            </a:r>
            <a:endParaRPr lang="pl-PL" sz="16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54000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przedsięwzięcia termomodernizacyjne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– przedsięwzięcia, których przedmiotem jest: 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ulepszenie skutkujące zmniejszeniem zapotrzebowania na energię dostarczaną na potrzeby ogrzewania i podgrzewania wody użytkowej budynków mieszkalnych, budynków zbiorowego zamieszkania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ulepszenie skutkujące zmniejszeniem strat energii pierwotnej w lokalnych sieciach ciepłowniczych oraz zasilających je lokalnych źródłach ciepła, dostarczających energię do budynków, o których mowa wyżej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wykonanie przyłącza technicznego do scentralizowanego źródła ciepła, związane z likwidacją lokalnego źródła ciepła 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 budynkach, o których mowa wyżej</a:t>
            </a:r>
          </a:p>
          <a:p>
            <a:pPr marL="900000" indent="-269875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całkowita lub częściowa zamiana źródeł energii na źródła odnawialne lub zastosowanie wysokosprawnej kogeneracji</a:t>
            </a:r>
          </a:p>
          <a:p>
            <a:pPr marL="540000" indent="-28575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przedsięwzięcia remontowe </a:t>
            </a: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– przedsięwzięcia związane z termomodernizacją, , których przedmiotem jest: 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remont budynków wielorodzinnych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wymiana w budynkach wielorodzinnych okien lub remont balkonów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przebudowa budynków wielorodzinnych, powodująca ich ulepszenie</a:t>
            </a:r>
          </a:p>
          <a:p>
            <a:pPr marL="90000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wyposażenie budynków wielorodzinnych w instalacje i urządzenia wymagane zgodnie z przepisami </a:t>
            </a:r>
            <a:b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pl-PL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techniczno-budowlanymi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16140FEA-4511-411F-9667-4A865FB0D371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Pozostała oferta BOŚ BANK</a:t>
            </a:r>
            <a:br>
              <a:rPr lang="pl-PL" sz="2400" dirty="0"/>
            </a:br>
            <a:r>
              <a:rPr lang="pl-PL" sz="1600" dirty="0">
                <a:cs typeface="Arial" pitchFamily="34" charset="0"/>
              </a:rPr>
              <a:t>2. Kredyt termomodernizacyjny i remontowy udzielany we współpracy z BGK</a:t>
            </a:r>
            <a:endParaRPr lang="pl-PL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3">
            <a:extLst>
              <a:ext uri="{FF2B5EF4-FFF2-40B4-BE49-F238E27FC236}">
                <a16:creationId xmlns:a16="http://schemas.microsoft.com/office/drawing/2014/main" id="{645A6BA3-9445-4199-9CE7-785419D9641B}"/>
              </a:ext>
            </a:extLst>
          </p:cNvPr>
          <p:cNvSpPr/>
          <p:nvPr/>
        </p:nvSpPr>
        <p:spPr>
          <a:xfrm>
            <a:off x="730796" y="1196752"/>
            <a:ext cx="10693796" cy="4752528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termomodernizacyjne: osoby fizyczne będące właścicielami lub zarządcami budynku mieszkalnego, lokalnej sieci ciepłowniczej lub lokalnego źródła ciepła, 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przedsięwzięcia remontowe: osoby fizyczne będące właścicielami lub zarządcami budynku wielorodzinnego, którego użytkowanie rozpoczęto przed 14 sierpnia 1961 r.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80% wartości finansowanego przedsięwzięcia</a:t>
            </a: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do 10 lat</a:t>
            </a:r>
          </a:p>
          <a:p>
            <a:pPr marL="354013" eaLnBrk="1" hangingPunct="1">
              <a:lnSpc>
                <a:spcPct val="50000"/>
              </a:lnSpc>
              <a:tabLst>
                <a:tab pos="447675" algn="l"/>
              </a:tabLst>
              <a:defRPr/>
            </a:pPr>
            <a:endParaRPr lang="pl-PL" sz="17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endParaRPr lang="pl-PL" sz="17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lnSpc>
                <a:spcPct val="50000"/>
              </a:lnSpc>
              <a:spcAft>
                <a:spcPts val="600"/>
              </a:spcAft>
              <a:defRPr/>
            </a:pPr>
            <a:r>
              <a:rPr lang="pl-PL" sz="1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premia termomodernizacyjna wypłacana przez BGK w wysokości do 20% wykorzystanej kwoty kredytu, nie więcej niż dwukrotność przewidywanych rocznych oszczędności kosztów energii, ustalonych na podstawie audytu energetycznego, i 16% kosztów poniesionych na realizację przedsięwzięcia termomodernizacyjnego</a:t>
            </a:r>
          </a:p>
          <a:p>
            <a:pPr marL="54000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premia remontowa wypłacana przez BGK w wysokości do 20% wykorzystanej kwoty kredytu, nie więcej niż 15% kosztów przedsięwzięcia remontowego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0B9BB823-14EA-462D-9358-FF580542493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Pozostała oferta BOŚ BANK</a:t>
            </a:r>
            <a:br>
              <a:rPr lang="pl-PL" sz="2400" dirty="0"/>
            </a:br>
            <a:r>
              <a:rPr lang="pl-PL" altLang="pl-PL" sz="1600" dirty="0">
                <a:cs typeface="Arial" panose="020B0604020202020204" pitchFamily="34" charset="0"/>
              </a:rPr>
              <a:t>2. Kredyt termomodernizacyjny i remontowy udzielany we współpracy z BGK c.d.</a:t>
            </a:r>
            <a:endParaRPr lang="pl-PL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851B2CB1-A086-4613-895F-65546F476799}"/>
              </a:ext>
            </a:extLst>
          </p:cNvPr>
          <p:cNvSpPr/>
          <p:nvPr/>
        </p:nvSpPr>
        <p:spPr>
          <a:xfrm>
            <a:off x="730796" y="1340768"/>
            <a:ext cx="10693796" cy="4536504"/>
          </a:xfrm>
          <a:prstGeom prst="roundRect">
            <a:avLst>
              <a:gd name="adj" fmla="val 36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Cel finansowania</a:t>
            </a:r>
            <a:r>
              <a:rPr lang="pl-PL" sz="1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54000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zakup towarów i materiałów o charakterze ekologicznym, spełniających określone przez Bank parametry, m.in.:</a:t>
            </a:r>
          </a:p>
          <a:p>
            <a:pPr marL="989013" indent="-363538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stolarka okienna i drzwiowa, systemy dociepleniowe</a:t>
            </a:r>
          </a:p>
          <a:p>
            <a:pPr marL="989013" indent="-363538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pokrycia dachowe o naturalnym pochodzeniu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kotły centralnego ogrzewania (gazowe, olejowe, elektryczne, opalane biomasą) 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odnawialne źródła energii: kolektory słoneczne, ogniwa fotowoltaiczne, pompy ciepła, przydomowe wiatraki, instalacje </a:t>
            </a:r>
            <a:r>
              <a:rPr lang="pl-PL" sz="140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mikrokogeneracyjne</a:t>
            </a:r>
            <a:endParaRPr lang="pl-PL" sz="1400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duże AGD, posiadające klasę energooszczędności co najmniej A+++ </a:t>
            </a:r>
          </a:p>
          <a:p>
            <a:pPr marL="989013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samochody i pojazdy elektryczne lub hybrydowe</a:t>
            </a:r>
            <a:endParaRPr lang="pl-PL" sz="14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Kredytobiorcy</a:t>
            </a:r>
          </a:p>
          <a:p>
            <a:pPr marL="540000" indent="-171450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osoby fizyczne będące właścicielami lub zarządcami budynków mieszkalnych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Wysokość kredytu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od 1.000 do 150.000 PLN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Okres kredytowania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10 lat</a:t>
            </a:r>
          </a:p>
          <a:p>
            <a:pPr algn="just" eaLnBrk="1" hangingPunct="1">
              <a:spcBef>
                <a:spcPts val="600"/>
              </a:spcBef>
              <a:defRPr/>
            </a:pPr>
            <a:r>
              <a:rPr lang="pl-PL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Wyróżniki oferty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długi okres kredytowania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wysoka kwota finansowania</a:t>
            </a:r>
          </a:p>
          <a:p>
            <a:pPr marL="541338" indent="-187325" algn="just" eaLnBrk="1" hangingPunct="1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szeroki wachlarz celów finansowania</a:t>
            </a: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E7ED04BC-7BD4-455C-9E93-E50EEA8FF2E4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kern="0" dirty="0"/>
              <a:t>Pozostała oferta BOŚ BANK</a:t>
            </a:r>
            <a:br>
              <a:rPr lang="pl-PL" sz="2400" kern="0" dirty="0"/>
            </a:br>
            <a:r>
              <a:rPr lang="pl-PL" sz="1600" dirty="0">
                <a:cs typeface="Arial" pitchFamily="34" charset="0"/>
              </a:rPr>
              <a:t>3. „Zielona Inwestycja”</a:t>
            </a:r>
            <a:endParaRPr lang="pl-PL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4455457-A63D-4185-A9A2-9729BE7A83A1}"/>
              </a:ext>
            </a:extLst>
          </p:cNvPr>
          <p:cNvSpPr/>
          <p:nvPr/>
        </p:nvSpPr>
        <p:spPr>
          <a:xfrm>
            <a:off x="0" y="-99392"/>
            <a:ext cx="12240344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18B3999-5296-4BFA-B648-FACAD3529225}"/>
              </a:ext>
            </a:extLst>
          </p:cNvPr>
          <p:cNvSpPr/>
          <p:nvPr/>
        </p:nvSpPr>
        <p:spPr>
          <a:xfrm>
            <a:off x="-48344" y="2060848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2">
            <a:extLst>
              <a:ext uri="{FF2B5EF4-FFF2-40B4-BE49-F238E27FC236}">
                <a16:creationId xmlns:a16="http://schemas.microsoft.com/office/drawing/2014/main" id="{0C483FBE-0518-4ECB-9952-1B2D8334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343190"/>
            <a:ext cx="8437563" cy="10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PODSUMOWANIE</a:t>
            </a:r>
          </a:p>
        </p:txBody>
      </p:sp>
      <p:sp>
        <p:nvSpPr>
          <p:cNvPr id="12" name="pole tekstowe 3">
            <a:extLst>
              <a:ext uri="{FF2B5EF4-FFF2-40B4-BE49-F238E27FC236}">
                <a16:creationId xmlns:a16="http://schemas.microsoft.com/office/drawing/2014/main" id="{87550FE2-87A5-4FC0-ABA0-924BC3337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980728"/>
            <a:ext cx="3600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altLang="pl-PL" sz="4400" b="1" dirty="0">
                <a:solidFill>
                  <a:schemeClr val="accent6"/>
                </a:solidFill>
                <a:latin typeface="+mn-lt"/>
              </a:rPr>
              <a:t>BLOK III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D8DF9770-93E8-41F2-80CB-6644DD6721EE}"/>
              </a:ext>
            </a:extLst>
          </p:cNvPr>
          <p:cNvSpPr/>
          <p:nvPr/>
        </p:nvSpPr>
        <p:spPr>
          <a:xfrm>
            <a:off x="479376" y="1628800"/>
            <a:ext cx="11233248" cy="4248472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Zdobądź wiedzę</a:t>
            </a:r>
          </a:p>
          <a:p>
            <a:pPr algn="ctr">
              <a:spcAft>
                <a:spcPts val="600"/>
              </a:spcAft>
              <a:defRPr/>
            </a:pPr>
            <a:endParaRPr lang="pl-PL" sz="28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Zapoznaj się ze szczegółami naboru: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programem priorytetowym, formularzem wniosku,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załącznikami oraz instrukcjami do nich,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a także regulaminem naboru.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pl-PL" sz="2400" b="1" i="1" dirty="0">
                <a:solidFill>
                  <a:schemeClr val="bg1"/>
                </a:solidFill>
              </a:rPr>
              <a:t>Dokumenty są dostępne na stronach internetowych </a:t>
            </a:r>
            <a:r>
              <a:rPr lang="pl-PL" sz="2400" b="1" i="1" dirty="0" err="1">
                <a:solidFill>
                  <a:schemeClr val="bg1"/>
                </a:solidFill>
              </a:rPr>
              <a:t>WFOŚiGW</a:t>
            </a:r>
            <a:r>
              <a:rPr lang="pl-PL" sz="2400" b="1" i="1" dirty="0">
                <a:solidFill>
                  <a:schemeClr val="bg1"/>
                </a:solidFill>
              </a:rPr>
              <a:t> lub w ich siedzibach</a:t>
            </a:r>
          </a:p>
          <a:p>
            <a:pPr algn="ctr">
              <a:spcAft>
                <a:spcPts val="600"/>
              </a:spcAft>
              <a:defRPr/>
            </a:pP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7">
            <a:extLst>
              <a:ext uri="{FF2B5EF4-FFF2-40B4-BE49-F238E27FC236}">
                <a16:creationId xmlns:a16="http://schemas.microsoft.com/office/drawing/2014/main" id="{CE79F24C-2765-4CA9-9F84-189DCE9FD76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PIERWSZY</a:t>
            </a:r>
            <a:endParaRPr lang="pl-PL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9018F95D-BA6E-413D-80D5-AC9450E2ADE7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DRUGI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36405084-C44B-4EC4-B0F7-86F22A421AC4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Zbadaj potrzeby budynku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800" dirty="0"/>
          </a:p>
          <a:p>
            <a:pPr algn="ctr">
              <a:spcAft>
                <a:spcPts val="600"/>
              </a:spcAft>
              <a:defRPr/>
            </a:pPr>
            <a:r>
              <a:rPr lang="pl-PL" altLang="pl-PL" sz="2400" dirty="0"/>
              <a:t>Chodzi o stan obecny i potrzeby budynku,</a:t>
            </a:r>
            <a:br>
              <a:rPr lang="pl-PL" altLang="pl-PL" sz="2400" dirty="0"/>
            </a:br>
            <a:r>
              <a:rPr lang="pl-PL" altLang="pl-PL" sz="2400" dirty="0"/>
              <a:t>które powinny zostać określone w audycie energetycznym</a:t>
            </a:r>
            <a:br>
              <a:rPr lang="pl-PL" altLang="pl-PL" sz="2400" dirty="0"/>
            </a:br>
            <a:r>
              <a:rPr lang="pl-PL" altLang="pl-PL" sz="2400" dirty="0"/>
              <a:t>lub przedstawione w uproszczonej analizie energetycznej zweryfikowanej przez przedstawiciela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 przed realizacją przedsięwzięcia.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4">
            <a:extLst>
              <a:ext uri="{FF2B5EF4-FFF2-40B4-BE49-F238E27FC236}">
                <a16:creationId xmlns:a16="http://schemas.microsoft.com/office/drawing/2014/main" id="{AECAEDFE-2F15-44C1-9E0B-9F3407C8AE22}"/>
              </a:ext>
            </a:extLst>
          </p:cNvPr>
          <p:cNvSpPr/>
          <p:nvPr/>
        </p:nvSpPr>
        <p:spPr>
          <a:xfrm>
            <a:off x="695400" y="1628800"/>
            <a:ext cx="8175269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l-PL" altLang="pl-PL" sz="3200" b="1" dirty="0"/>
              <a:t>Wypełnij i złóż wniosek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/>
          </a:p>
          <a:p>
            <a:pPr algn="ctr">
              <a:defRPr/>
            </a:pPr>
            <a:r>
              <a:rPr lang="pl-PL" altLang="pl-PL" sz="2400" dirty="0"/>
              <a:t>Pamiętaj o wytycznych w tym zakresie</a:t>
            </a:r>
            <a:br>
              <a:rPr lang="pl-PL" altLang="pl-PL" sz="2400" dirty="0"/>
            </a:br>
            <a:r>
              <a:rPr lang="pl-PL" altLang="pl-PL" sz="2400" dirty="0"/>
              <a:t>na stronie właściwego </a:t>
            </a:r>
            <a:r>
              <a:rPr lang="pl-PL" altLang="pl-PL" sz="2400" dirty="0" err="1"/>
              <a:t>WFOŚiGW</a:t>
            </a:r>
            <a:r>
              <a:rPr lang="pl-PL" altLang="pl-PL" sz="2400" dirty="0"/>
              <a:t>,</a:t>
            </a:r>
            <a:br>
              <a:rPr lang="pl-PL" altLang="pl-PL" sz="2400" dirty="0"/>
            </a:br>
            <a:r>
              <a:rPr lang="pl-PL" altLang="pl-PL" sz="2400" dirty="0"/>
              <a:t>w tym o liście wymaganych dokumentów</a:t>
            </a:r>
            <a:br>
              <a:rPr lang="pl-PL" altLang="pl-PL" sz="2400" dirty="0"/>
            </a:br>
            <a:r>
              <a:rPr lang="pl-PL" altLang="pl-PL" sz="2400" dirty="0"/>
              <a:t>(np. dokumenty potwierdzające dochód).</a:t>
            </a:r>
            <a:endParaRPr lang="pl-PL" altLang="pl-PL" sz="24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8517"/>
              </p:ext>
            </p:extLst>
          </p:nvPr>
        </p:nvGraphicFramePr>
        <p:xfrm>
          <a:off x="9044256" y="1628800"/>
          <a:ext cx="2968650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5" name="Dokument" r:id="rId4" imgW="5762038" imgH="8388121" progId="Word.Document.12">
                  <p:embed/>
                </p:oleObj>
              </mc:Choice>
              <mc:Fallback>
                <p:oleObj name="Dokument" r:id="rId4" imgW="5762038" imgH="83881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4256" y="1628800"/>
                        <a:ext cx="2968650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ytuł 7">
            <a:extLst>
              <a:ext uri="{FF2B5EF4-FFF2-40B4-BE49-F238E27FC236}">
                <a16:creationId xmlns:a16="http://schemas.microsoft.com/office/drawing/2014/main" id="{00474799-F89E-4993-82FE-6C5C5E97231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TRZECI</a:t>
            </a:r>
            <a:endParaRPr lang="pl-PL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7E21C15D-FA55-48FD-BCBA-6BFB8C3B5D5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CZWARTY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C76AA03C-18FE-43EE-A851-8B0F84084E51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 złożeniu wniosku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Odbędzie się wizytacja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która potwierdzi, czy stan budynku jest zgodny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z danymi we wniosku.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>
            <a:extLst>
              <a:ext uri="{FF2B5EF4-FFF2-40B4-BE49-F238E27FC236}">
                <a16:creationId xmlns:a16="http://schemas.microsoft.com/office/drawing/2014/main" id="{B99B01A8-0972-4152-83CD-CF8F5B76E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2480" r="36074"/>
          <a:stretch/>
        </p:blipFill>
        <p:spPr bwMode="auto">
          <a:xfrm>
            <a:off x="7464152" y="1340768"/>
            <a:ext cx="4896544" cy="52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36332590-C74A-4493-A934-30EDC52D30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88640"/>
            <a:ext cx="7923288" cy="864096"/>
          </a:xfrm>
        </p:spPr>
        <p:txBody>
          <a:bodyPr/>
          <a:lstStyle/>
          <a:p>
            <a:r>
              <a:rPr lang="pl-PL" kern="0" dirty="0"/>
              <a:t>Co zanieczyszcza powietrze?</a:t>
            </a:r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04A07DBD-D64D-4A6F-A561-18417FE9F340}"/>
              </a:ext>
            </a:extLst>
          </p:cNvPr>
          <p:cNvSpPr txBox="1">
            <a:spLocks/>
          </p:cNvSpPr>
          <p:nvPr/>
        </p:nvSpPr>
        <p:spPr>
          <a:xfrm>
            <a:off x="695400" y="1196751"/>
            <a:ext cx="6768752" cy="345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l-PL" sz="2400" b="1" dirty="0">
                <a:solidFill>
                  <a:schemeClr val="accent6"/>
                </a:solidFill>
              </a:rPr>
              <a:t>Pyły i gazy emitowane do powietrza</a:t>
            </a:r>
            <a:br>
              <a:rPr lang="pl-PL" sz="2400" b="1" dirty="0">
                <a:solidFill>
                  <a:schemeClr val="accent6"/>
                </a:solidFill>
              </a:rPr>
            </a:br>
            <a:r>
              <a:rPr lang="pl-PL" sz="2400" b="1" dirty="0">
                <a:solidFill>
                  <a:schemeClr val="accent6"/>
                </a:solidFill>
              </a:rPr>
              <a:t>głównie w wyniku: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stałych w piecach i kotłach domowych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emisja punktowa)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płynnych w silnikach samochodowych 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emisja liniowa)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spalania paliw stałych w energetyce i przemyśle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(tzw. wysoka emisja)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procesów przemysłowych</a:t>
            </a: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pl-PL" sz="1800" dirty="0">
                <a:latin typeface="+mj-lt"/>
              </a:rPr>
              <a:t>emisji wtórnej zanieczyszczeń pyłowych z powierzchni odkrytych,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np. dróg, chodników, boisk oraz powierzchni pylących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DD7C58B-E6A4-4CC8-8B96-0E4C16720613}"/>
              </a:ext>
            </a:extLst>
          </p:cNvPr>
          <p:cNvSpPr/>
          <p:nvPr/>
        </p:nvSpPr>
        <p:spPr>
          <a:xfrm>
            <a:off x="0" y="4816221"/>
            <a:ext cx="7464152" cy="792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pl-PL" altLang="pl-PL" sz="2400" b="1" dirty="0">
                <a:solidFill>
                  <a:schemeClr val="bg1"/>
                </a:solidFill>
              </a:rPr>
              <a:t>Czym różni się emisja wysoka od niskiej? </a:t>
            </a:r>
          </a:p>
        </p:txBody>
      </p:sp>
    </p:spTree>
    <p:extLst>
      <p:ext uri="{BB962C8B-B14F-4D97-AF65-F5344CB8AC3E}">
        <p14:creationId xmlns:p14="http://schemas.microsoft.com/office/powerpoint/2010/main" val="86226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310376"/>
              </p:ext>
            </p:extLst>
          </p:nvPr>
        </p:nvGraphicFramePr>
        <p:xfrm>
          <a:off x="9048328" y="1700808"/>
          <a:ext cx="3041563" cy="462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1" name="Document" r:id="rId4" imgW="5762038" imgH="8765980" progId="Word.Document.8">
                  <p:embed/>
                </p:oleObj>
              </mc:Choice>
              <mc:Fallback>
                <p:oleObj name="Document" r:id="rId4" imgW="5762038" imgH="87659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8328" y="1700808"/>
                        <a:ext cx="3041563" cy="4626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D393BF62-B1D7-4D4F-B820-C0C4B629F73C}"/>
              </a:ext>
            </a:extLst>
          </p:cNvPr>
          <p:cNvSpPr/>
          <p:nvPr/>
        </p:nvSpPr>
        <p:spPr>
          <a:xfrm>
            <a:off x="695400" y="1628800"/>
            <a:ext cx="8175269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Podpisz umowę o dofinansowanie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3200" dirty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przygotuje umowę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pozytywnym rozpatrzeniu Twojego wniosku.</a:t>
            </a:r>
          </a:p>
        </p:txBody>
      </p:sp>
      <p:sp>
        <p:nvSpPr>
          <p:cNvPr id="6" name="Tytuł 7">
            <a:extLst>
              <a:ext uri="{FF2B5EF4-FFF2-40B4-BE49-F238E27FC236}">
                <a16:creationId xmlns:a16="http://schemas.microsoft.com/office/drawing/2014/main" id="{C15ADEEA-4FE5-448F-A96D-78B57D36753F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PIĄTY</a:t>
            </a:r>
            <a:endParaRPr lang="pl-PL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CA0E8679-C4D2-4033-85DD-77DBCBCA5076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SZÓSTY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2E30F111-185A-4DB6-B309-F59A59DE45C3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Złóż wniosek o płatność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Środki mogą być wypłacone w kilku transzach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po zrealizowaniu poszczególnych etapów przedsięwzięcia.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Jeśli pojawią się zmiany, wystąp o odpowiednie zmiany w umowie.</a:t>
            </a:r>
          </a:p>
        </p:txBody>
      </p:sp>
    </p:spTree>
    <p:extLst>
      <p:ext uri="{BB962C8B-B14F-4D97-AF65-F5344CB8AC3E}">
        <p14:creationId xmlns:p14="http://schemas.microsoft.com/office/powerpoint/2010/main" val="1904554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17C012E3-F49E-4D38-8318-813F6EAFFC03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SIÓDMY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0C0C364F-B41F-43BE-B2CA-9A485C63E60A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Zakończenie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Wizyta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 potwierdzi realizację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przedsięwzięcia.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Dodatkowo, możliwa jest kontrola przedsięwzięcia w okresie jego trwałości (utrzymania projektu) w terminie do 3 lat.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7">
            <a:extLst>
              <a:ext uri="{FF2B5EF4-FFF2-40B4-BE49-F238E27FC236}">
                <a16:creationId xmlns:a16="http://schemas.microsoft.com/office/drawing/2014/main" id="{D87B375A-A95D-45F0-8C19-248CE4E8040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KROK ÓSMY</a:t>
            </a:r>
            <a:endParaRPr lang="pl-PL" sz="1600" dirty="0"/>
          </a:p>
        </p:txBody>
      </p:sp>
      <p:sp>
        <p:nvSpPr>
          <p:cNvPr id="5" name="Prostokąt zaokrąglony 4">
            <a:extLst>
              <a:ext uri="{FF2B5EF4-FFF2-40B4-BE49-F238E27FC236}">
                <a16:creationId xmlns:a16="http://schemas.microsoft.com/office/drawing/2014/main" id="{90C35C66-1EDB-45F0-B0A6-6B7F587C0705}"/>
              </a:ext>
            </a:extLst>
          </p:cNvPr>
          <p:cNvSpPr/>
          <p:nvPr/>
        </p:nvSpPr>
        <p:spPr>
          <a:xfrm>
            <a:off x="1578948" y="1628800"/>
            <a:ext cx="9034103" cy="3744416"/>
          </a:xfrm>
          <a:prstGeom prst="roundRect">
            <a:avLst>
              <a:gd name="adj" fmla="val 21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/>
                </a:solidFill>
              </a:rPr>
              <a:t>Rozliczenie przedsięwzięcia</a:t>
            </a:r>
          </a:p>
          <a:p>
            <a:pPr algn="ctr">
              <a:spcAft>
                <a:spcPts val="600"/>
              </a:spcAft>
              <a:defRPr/>
            </a:pPr>
            <a:endParaRPr lang="pl-PL" altLang="pl-PL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/>
                </a:solidFill>
              </a:rPr>
              <a:t>Nastąpi po pozytywnej weryfikacji realizacji przedsięwzięcia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przez przedstawiciela </a:t>
            </a:r>
            <a:r>
              <a:rPr lang="pl-PL" sz="2400" dirty="0" err="1">
                <a:solidFill>
                  <a:schemeClr val="bg1"/>
                </a:solidFill>
              </a:rPr>
              <a:t>WFOŚiGW</a:t>
            </a:r>
            <a:r>
              <a:rPr lang="pl-PL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9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038044E-10AF-4F4F-B599-ACBC12F07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257397"/>
            <a:ext cx="4907299" cy="4619875"/>
          </a:xfrm>
          <a:prstGeom prst="rect">
            <a:avLst/>
          </a:prstGeom>
        </p:spPr>
      </p:pic>
      <p:sp>
        <p:nvSpPr>
          <p:cNvPr id="9" name="Prostokąt 6">
            <a:extLst>
              <a:ext uri="{FF2B5EF4-FFF2-40B4-BE49-F238E27FC236}">
                <a16:creationId xmlns:a16="http://schemas.microsoft.com/office/drawing/2014/main" id="{D5B393E0-082A-4DB0-9ED7-DDD38E33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536" y="5532462"/>
            <a:ext cx="1911120" cy="2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1050" b="1" dirty="0">
                <a:latin typeface="+mn-lt"/>
              </a:rPr>
              <a:t>Źródło: </a:t>
            </a:r>
            <a:r>
              <a:rPr lang="pl-PL" altLang="pl-PL" sz="1050" dirty="0">
                <a:latin typeface="+mn-lt"/>
              </a:rPr>
              <a:t>www.17funduszy.pl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FDA7BB-7E03-4A21-B36F-27AC27E244CE}"/>
              </a:ext>
            </a:extLst>
          </p:cNvPr>
          <p:cNvSpPr txBox="1"/>
          <p:nvPr/>
        </p:nvSpPr>
        <p:spPr>
          <a:xfrm>
            <a:off x="5449332" y="1400185"/>
            <a:ext cx="639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000" b="1" u="sng" dirty="0">
                <a:solidFill>
                  <a:schemeClr val="accent6"/>
                </a:solidFill>
                <a:latin typeface="+mn-lt"/>
              </a:rPr>
              <a:t>Wojewódzki Fundusz Ochrony Środowiska</a:t>
            </a:r>
            <a:br>
              <a:rPr lang="pl-PL" altLang="pl-PL" sz="2000" b="1" u="sng" dirty="0">
                <a:solidFill>
                  <a:schemeClr val="accent6"/>
                </a:solidFill>
                <a:latin typeface="+mn-lt"/>
              </a:rPr>
            </a:br>
            <a:r>
              <a:rPr lang="pl-PL" altLang="pl-PL" sz="2000" b="1" u="sng" dirty="0">
                <a:solidFill>
                  <a:schemeClr val="accent6"/>
                </a:solidFill>
                <a:latin typeface="+mn-lt"/>
              </a:rPr>
              <a:t>i Gospodarki Wodnej w Białymstoku:</a:t>
            </a:r>
            <a:endParaRPr lang="pl-PL" sz="2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44A6697-21EA-49A3-9B0E-5587A9162E61}"/>
              </a:ext>
            </a:extLst>
          </p:cNvPr>
          <p:cNvSpPr txBox="1"/>
          <p:nvPr/>
        </p:nvSpPr>
        <p:spPr>
          <a:xfrm>
            <a:off x="5449332" y="2516325"/>
            <a:ext cx="1294366" cy="38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b="1" dirty="0">
                <a:latin typeface="+mn-lt"/>
              </a:rPr>
              <a:t>Adres:</a:t>
            </a:r>
            <a:endParaRPr lang="pl-PL" sz="16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804084-D3D4-41A3-9312-56BE8BE9D6D5}"/>
              </a:ext>
            </a:extLst>
          </p:cNvPr>
          <p:cNvSpPr txBox="1"/>
          <p:nvPr/>
        </p:nvSpPr>
        <p:spPr>
          <a:xfrm>
            <a:off x="6243096" y="2523689"/>
            <a:ext cx="4368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dirty="0">
                <a:latin typeface="+mn-lt"/>
              </a:rPr>
              <a:t>ul. Św. Rocha 5,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15-879 Białystok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tel. (85) 74-60-241,</a:t>
            </a:r>
            <a:br>
              <a:rPr lang="pl-PL" altLang="pl-PL" sz="1600">
                <a:latin typeface="+mn-lt"/>
              </a:rPr>
            </a:br>
            <a:r>
              <a:rPr lang="pl-PL" altLang="pl-PL" sz="1600">
                <a:latin typeface="+mn-lt"/>
              </a:rPr>
              <a:t>www.wfosigw.bialystok.pl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email: biuro@wfosigw.bialystok.pl</a:t>
            </a:r>
            <a:endParaRPr lang="pl-PL" sz="1600" dirty="0">
              <a:latin typeface="+mn-lt"/>
            </a:endParaRP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3F3EE5D6-2EC4-4009-8F1D-E927ECE1EAFB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8714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Skontaktuj się z nami!</a:t>
            </a:r>
            <a:endParaRPr lang="pl-PL" sz="1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5E2DE-E8CD-4E43-B2A1-D4C9F3F1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451" y="1773239"/>
            <a:ext cx="6697663" cy="3311525"/>
          </a:xfrm>
        </p:spPr>
        <p:txBody>
          <a:bodyPr/>
          <a:lstStyle/>
          <a:p>
            <a:pPr algn="ctr">
              <a:defRPr/>
            </a:pPr>
            <a:r>
              <a:rPr lang="pl-PL" dirty="0"/>
              <a:t>Dziękuję za uwagę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B0B0A4-1CFA-4C1E-A931-59FE43404D6E}"/>
              </a:ext>
            </a:extLst>
          </p:cNvPr>
          <p:cNvSpPr/>
          <p:nvPr/>
        </p:nvSpPr>
        <p:spPr>
          <a:xfrm>
            <a:off x="-48344" y="-99392"/>
            <a:ext cx="12288688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8AAC39A-95A1-43DF-9805-F0C7B641032D}"/>
              </a:ext>
            </a:extLst>
          </p:cNvPr>
          <p:cNvSpPr/>
          <p:nvPr/>
        </p:nvSpPr>
        <p:spPr>
          <a:xfrm>
            <a:off x="-48344" y="1916832"/>
            <a:ext cx="12288688" cy="194421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2">
            <a:extLst>
              <a:ext uri="{FF2B5EF4-FFF2-40B4-BE49-F238E27FC236}">
                <a16:creationId xmlns:a16="http://schemas.microsoft.com/office/drawing/2014/main" id="{465E7ED9-C48E-4CC1-B647-83849277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19" y="2213922"/>
            <a:ext cx="843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4" algn="ctr" eaLnBrk="1" hangingPunct="1">
              <a:lnSpc>
                <a:spcPct val="150000"/>
              </a:lnSpc>
            </a:pPr>
            <a:r>
              <a:rPr lang="pl-PL" altLang="pl-PL" sz="4800" b="1" dirty="0">
                <a:solidFill>
                  <a:schemeClr val="bg1"/>
                </a:solidFill>
                <a:latin typeface="+mn-lt"/>
              </a:rPr>
              <a:t>DZIĘKUJĘ ZA UWAGĘ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8E2152A-BF59-4991-9267-743C31CD9D41}"/>
              </a:ext>
            </a:extLst>
          </p:cNvPr>
          <p:cNvGrpSpPr/>
          <p:nvPr/>
        </p:nvGrpSpPr>
        <p:grpSpPr>
          <a:xfrm>
            <a:off x="1487488" y="5228357"/>
            <a:ext cx="9217024" cy="815699"/>
            <a:chOff x="3091899" y="5885994"/>
            <a:chExt cx="8384053" cy="741982"/>
          </a:xfrm>
        </p:grpSpPr>
        <p:pic>
          <p:nvPicPr>
            <p:cNvPr id="10" name="Obraz 7">
              <a:extLst>
                <a:ext uri="{FF2B5EF4-FFF2-40B4-BE49-F238E27FC236}">
                  <a16:creationId xmlns:a16="http://schemas.microsoft.com/office/drawing/2014/main" id="{17D812FA-F012-422D-B09C-96E64832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44" y="5917965"/>
              <a:ext cx="704163" cy="67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9">
              <a:extLst>
                <a:ext uri="{FF2B5EF4-FFF2-40B4-BE49-F238E27FC236}">
                  <a16:creationId xmlns:a16="http://schemas.microsoft.com/office/drawing/2014/main" id="{2E147ACB-DF75-44E6-B96D-012627C0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57" y="5885994"/>
              <a:ext cx="1312876" cy="74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az 8">
              <a:extLst>
                <a:ext uri="{FF2B5EF4-FFF2-40B4-BE49-F238E27FC236}">
                  <a16:creationId xmlns:a16="http://schemas.microsoft.com/office/drawing/2014/main" id="{C2DC2BFB-58D1-4F92-8696-CB2A2412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2" y="5958031"/>
              <a:ext cx="1404723" cy="6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72D9447D-44CC-4878-97AD-6BBA5BE77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7383" y="5910841"/>
              <a:ext cx="1768569" cy="69229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E3112703-B07E-4471-A413-B536948E8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1899" y="6071016"/>
              <a:ext cx="1404723" cy="48685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49AE6F3E-C14E-4AC7-8BB6-437ABC84E4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420" y="1301750"/>
            <a:ext cx="8183516" cy="425449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F154EFD-3F98-441F-B94B-0FD184862BB1}"/>
              </a:ext>
            </a:extLst>
          </p:cNvPr>
          <p:cNvCxnSpPr>
            <a:cxnSpLocks/>
          </p:cNvCxnSpPr>
          <p:nvPr/>
        </p:nvCxnSpPr>
        <p:spPr>
          <a:xfrm>
            <a:off x="5447928" y="2924944"/>
            <a:ext cx="3528392" cy="0"/>
          </a:xfrm>
          <a:prstGeom prst="line">
            <a:avLst/>
          </a:prstGeom>
          <a:ln w="571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18BC75A7-9AFF-4A91-951B-B30BB4031532}"/>
              </a:ext>
            </a:extLst>
          </p:cNvPr>
          <p:cNvCxnSpPr>
            <a:cxnSpLocks/>
          </p:cNvCxnSpPr>
          <p:nvPr/>
        </p:nvCxnSpPr>
        <p:spPr>
          <a:xfrm>
            <a:off x="7248128" y="4293096"/>
            <a:ext cx="1800200" cy="0"/>
          </a:xfrm>
          <a:prstGeom prst="line">
            <a:avLst/>
          </a:prstGeom>
          <a:ln w="5715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7">
            <a:extLst>
              <a:ext uri="{FF2B5EF4-FFF2-40B4-BE49-F238E27FC236}">
                <a16:creationId xmlns:a16="http://schemas.microsoft.com/office/drawing/2014/main" id="{01D6CAA1-73BD-4949-B03B-AFCF515629CA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Definicje - emisja wysoka i niska</a:t>
            </a:r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30309EC6-AEC9-49C8-A643-B5547510050D}"/>
              </a:ext>
            </a:extLst>
          </p:cNvPr>
          <p:cNvSpPr/>
          <p:nvPr/>
        </p:nvSpPr>
        <p:spPr>
          <a:xfrm>
            <a:off x="8760296" y="3933056"/>
            <a:ext cx="3240360" cy="1839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b="1" dirty="0">
                <a:solidFill>
                  <a:schemeClr val="bg1"/>
                </a:solidFill>
              </a:rPr>
              <a:t>Niska emisja: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szkodliwe produkty spalania odprowadzane są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do atmosfery </a:t>
            </a:r>
            <a:r>
              <a:rPr lang="pl-PL" altLang="pl-PL" b="1" dirty="0">
                <a:solidFill>
                  <a:schemeClr val="bg1"/>
                </a:solidFill>
              </a:rPr>
              <a:t>emitorem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o wysokości mniejszej niż 40 m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72124EF-1BC9-4EB8-A177-BFF7D6307361}"/>
              </a:ext>
            </a:extLst>
          </p:cNvPr>
          <p:cNvSpPr/>
          <p:nvPr/>
        </p:nvSpPr>
        <p:spPr>
          <a:xfrm>
            <a:off x="8760296" y="1517758"/>
            <a:ext cx="3240359" cy="18392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altLang="pl-PL" b="1" dirty="0">
                <a:solidFill>
                  <a:schemeClr val="bg1"/>
                </a:solidFill>
              </a:rPr>
              <a:t>Wysoka emisja: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szkodliwe produkty spalania odprowadzane są</a:t>
            </a:r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dirty="0">
                <a:solidFill>
                  <a:schemeClr val="bg1"/>
                </a:solidFill>
              </a:rPr>
              <a:t>do atmosfery </a:t>
            </a:r>
            <a:r>
              <a:rPr lang="pl-PL" altLang="pl-PL" b="1" dirty="0">
                <a:solidFill>
                  <a:schemeClr val="bg1"/>
                </a:solidFill>
              </a:rPr>
              <a:t>emitorem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o wysokości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  <a:r>
              <a:rPr lang="pl-PL" altLang="pl-PL" b="1" dirty="0">
                <a:solidFill>
                  <a:schemeClr val="bg1"/>
                </a:solidFill>
              </a:rPr>
              <a:t>ponad</a:t>
            </a:r>
            <a:r>
              <a:rPr lang="pl-PL" altLang="pl-PL" dirty="0">
                <a:solidFill>
                  <a:schemeClr val="bg1"/>
                </a:solidFill>
              </a:rPr>
              <a:t> </a:t>
            </a:r>
            <a:r>
              <a:rPr lang="pl-PL" altLang="pl-PL" b="1" dirty="0">
                <a:solidFill>
                  <a:schemeClr val="bg1"/>
                </a:solidFill>
              </a:rPr>
              <a:t>40 m</a:t>
            </a:r>
          </a:p>
        </p:txBody>
      </p:sp>
    </p:spTree>
    <p:extLst>
      <p:ext uri="{BB962C8B-B14F-4D97-AF65-F5344CB8AC3E}">
        <p14:creationId xmlns:p14="http://schemas.microsoft.com/office/powerpoint/2010/main" val="204053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802E3E01-A2D8-4945-B188-4A37A6EE7163}"/>
              </a:ext>
            </a:extLst>
          </p:cNvPr>
          <p:cNvGrpSpPr/>
          <p:nvPr/>
        </p:nvGrpSpPr>
        <p:grpSpPr>
          <a:xfrm>
            <a:off x="6744072" y="1628800"/>
            <a:ext cx="5062993" cy="4248472"/>
            <a:chOff x="7320136" y="2060848"/>
            <a:chExt cx="4328569" cy="36322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08A1A8DE-1F00-48F3-B359-96F7463A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0136" y="2060848"/>
              <a:ext cx="4328569" cy="3632200"/>
            </a:xfrm>
            <a:prstGeom prst="rect">
              <a:avLst/>
            </a:prstGeom>
          </p:spPr>
        </p:pic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F8D458E4-0F2A-4E77-8A0F-DA778F6AD423}"/>
                </a:ext>
              </a:extLst>
            </p:cNvPr>
            <p:cNvSpPr txBox="1"/>
            <p:nvPr/>
          </p:nvSpPr>
          <p:spPr>
            <a:xfrm>
              <a:off x="8112224" y="2731293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+mn-lt"/>
                </a:rPr>
                <a:t>SMOG</a:t>
              </a:r>
            </a:p>
          </p:txBody>
        </p:sp>
      </p:grp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1DC712DF-8A19-462D-9C5C-3D281D785BED}"/>
              </a:ext>
            </a:extLst>
          </p:cNvPr>
          <p:cNvSpPr txBox="1">
            <a:spLocks/>
          </p:cNvSpPr>
          <p:nvPr/>
        </p:nvSpPr>
        <p:spPr>
          <a:xfrm>
            <a:off x="263351" y="1484784"/>
            <a:ext cx="6480721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pl-PL" sz="1800" dirty="0">
                <a:latin typeface="+mj-lt"/>
              </a:rPr>
              <a:t>Nienaturalne zjawisko atmosferyczne polegające na współwystępowaniu zanieczyszczeń powietrza spowodowanych działalnością człowieka oraz niekorzystnych naturalnych zjawisk atmosferycznych.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pl-PL" sz="1800" dirty="0">
                <a:latin typeface="+mj-lt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+mj-lt"/>
              </a:rPr>
              <a:t>Powstaje przez skumulowanie się znacznej ilości zanieczyszczeń (motoryzacja, przemysł) na pewnym obszarze (np. w mieście).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pl-PL" altLang="pl-PL" sz="1800" dirty="0">
                <a:latin typeface="+mj-lt"/>
              </a:rPr>
              <a:t>Muszą temu sprzyjać odpowiednie, szczególne warunki pogodowe.</a:t>
            </a:r>
          </a:p>
        </p:txBody>
      </p:sp>
      <p:sp>
        <p:nvSpPr>
          <p:cNvPr id="10" name="Tytuł 7">
            <a:extLst>
              <a:ext uri="{FF2B5EF4-FFF2-40B4-BE49-F238E27FC236}">
                <a16:creationId xmlns:a16="http://schemas.microsoft.com/office/drawing/2014/main" id="{F4B81970-0D7B-426C-A647-A8C281E3A402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Definicja - smog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35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rostokąt 6">
            <a:extLst>
              <a:ext uri="{FF2B5EF4-FFF2-40B4-BE49-F238E27FC236}">
                <a16:creationId xmlns:a16="http://schemas.microsoft.com/office/drawing/2014/main" id="{B1F71A9D-AE93-457D-8E58-BBBFE49AA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73372"/>
            <a:ext cx="5689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b="1" dirty="0">
                <a:latin typeface="+mj-lt"/>
              </a:rPr>
              <a:t>Źródło: </a:t>
            </a:r>
            <a:r>
              <a:rPr lang="pl-PL" altLang="pl-PL" sz="1400" dirty="0">
                <a:latin typeface="+mj-lt"/>
              </a:rPr>
              <a:t>Światowa Organizacja Zdrowia (WHO)</a:t>
            </a:r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A5EBDDEB-0D45-4954-B4C5-EE9A2B5B1010}"/>
              </a:ext>
            </a:extLst>
          </p:cNvPr>
          <p:cNvSpPr txBox="1">
            <a:spLocks/>
          </p:cNvSpPr>
          <p:nvPr/>
        </p:nvSpPr>
        <p:spPr>
          <a:xfrm>
            <a:off x="479376" y="1196753"/>
            <a:ext cx="6120680" cy="4276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Nieefektywne spalanie paliwa </a:t>
            </a:r>
            <a:r>
              <a:rPr lang="pl-PL" altLang="pl-PL" sz="1800" kern="0" dirty="0"/>
              <a:t>– w palenisku brakuje odpowiedniej ilości tlenu (np. ze względu na niewystarczający ciąg kominowy – nieoczyszczony komin), dla prawidłowego przebiegu procesu spalania i uniknięcia powstawania produktów niepełnego spalania, np. tlenku węgla CO – potocznie zwanego czadem</a:t>
            </a:r>
            <a:br>
              <a:rPr lang="pl-PL" altLang="pl-PL" sz="1800" kern="0" dirty="0"/>
            </a:br>
            <a:endParaRPr lang="pl-PL" altLang="pl-PL" sz="1800" kern="0" dirty="0"/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altLang="pl-PL" sz="18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Spalanie paliwa o niskiej jakości </a:t>
            </a:r>
            <a:r>
              <a:rPr lang="pl-PL" altLang="pl-PL" sz="1800" kern="0" dirty="0"/>
              <a:t>– często użytkownicy kotłów spalają w nich tanie paliwo, np. muły, floty, a także niedosuszone drewno lub wykorzystują odpady (śmieci), zawierające dużo szkodliwych substancji, co w procesie spalania powoduje powstawanie różnych zanieczyszczeń, które emitowane są do powietrza, którym oddychamy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2E4F3D3-8EDD-481A-932B-870E0278B7B7}"/>
              </a:ext>
            </a:extLst>
          </p:cNvPr>
          <p:cNvGrpSpPr/>
          <p:nvPr/>
        </p:nvGrpSpPr>
        <p:grpSpPr>
          <a:xfrm>
            <a:off x="6528048" y="2348880"/>
            <a:ext cx="5563334" cy="3284041"/>
            <a:chOff x="6339970" y="2347938"/>
            <a:chExt cx="5564932" cy="328498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68D5D91-CDC8-4E6C-8D2A-8695F6C2D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970" y="2347938"/>
              <a:ext cx="5564932" cy="3284984"/>
            </a:xfrm>
            <a:prstGeom prst="rect">
              <a:avLst/>
            </a:prstGeom>
          </p:spPr>
        </p:pic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0A193EEF-9040-48E4-B8CE-4A65C6F54B06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7248128" y="3990430"/>
              <a:ext cx="465677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C01B6ADE-2C44-4D80-934F-AB99581ECFDF}"/>
                </a:ext>
              </a:extLst>
            </p:cNvPr>
            <p:cNvSpPr txBox="1"/>
            <p:nvPr/>
          </p:nvSpPr>
          <p:spPr>
            <a:xfrm>
              <a:off x="9624392" y="4077072"/>
              <a:ext cx="2280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chemeClr val="accent2"/>
                  </a:solidFill>
                  <a:latin typeface="+mn-lt"/>
                </a:rPr>
                <a:t>~40 m NISKA EMISJA</a:t>
              </a:r>
            </a:p>
          </p:txBody>
        </p:sp>
      </p:grpSp>
      <p:sp>
        <p:nvSpPr>
          <p:cNvPr id="11" name="Tytuł 7">
            <a:extLst>
              <a:ext uri="{FF2B5EF4-FFF2-40B4-BE49-F238E27FC236}">
                <a16:creationId xmlns:a16="http://schemas.microsoft.com/office/drawing/2014/main" id="{558ABA01-3E24-4EA6-86AE-44851D46BA28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Źródła niskiej emisji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Symbol zastępczy zawartości 4">
            <a:extLst>
              <a:ext uri="{FF2B5EF4-FFF2-40B4-BE49-F238E27FC236}">
                <a16:creationId xmlns:a16="http://schemas.microsoft.com/office/drawing/2014/main" id="{B7283986-9988-4ACD-A17B-5852DF8A3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2913" r="1957" b="3875"/>
          <a:stretch/>
        </p:blipFill>
        <p:spPr bwMode="auto">
          <a:xfrm>
            <a:off x="838199" y="1196752"/>
            <a:ext cx="750133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7">
            <a:extLst>
              <a:ext uri="{FF2B5EF4-FFF2-40B4-BE49-F238E27FC236}">
                <a16:creationId xmlns:a16="http://schemas.microsoft.com/office/drawing/2014/main" id="{A63C54A9-8059-47C4-BD3C-0DE637CEB73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Skutki smogu i niskiej emisji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2006F76B-3907-47D8-8D77-D74EA6336305}"/>
              </a:ext>
            </a:extLst>
          </p:cNvPr>
          <p:cNvSpPr/>
          <p:nvPr/>
        </p:nvSpPr>
        <p:spPr>
          <a:xfrm>
            <a:off x="7536160" y="1963685"/>
            <a:ext cx="4320480" cy="29306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014" name="Prostokąt 3">
            <a:extLst>
              <a:ext uri="{FF2B5EF4-FFF2-40B4-BE49-F238E27FC236}">
                <a16:creationId xmlns:a16="http://schemas.microsoft.com/office/drawing/2014/main" id="{2B443934-388A-44F4-9F31-110C0184F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0196" y="2132856"/>
            <a:ext cx="36724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W Polsce z powodu chorób wywołanych zanieczyszczonym powietrzem 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rocznie umiera ok.</a:t>
            </a:r>
            <a:br>
              <a:rPr lang="pl-PL" altLang="pl-PL" sz="2000" dirty="0">
                <a:solidFill>
                  <a:schemeClr val="bg1"/>
                </a:solidFill>
                <a:latin typeface="+mn-lt"/>
              </a:rPr>
            </a:br>
            <a:r>
              <a:rPr lang="pl-PL" altLang="pl-PL" sz="3200" b="1" dirty="0">
                <a:solidFill>
                  <a:schemeClr val="bg1"/>
                </a:solidFill>
                <a:latin typeface="+mn-lt"/>
              </a:rPr>
              <a:t>45 000 osób</a:t>
            </a:r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 czyli </a:t>
            </a:r>
            <a:r>
              <a:rPr lang="pl-PL" altLang="pl-PL" sz="2800" b="1" dirty="0">
                <a:solidFill>
                  <a:schemeClr val="bg1"/>
                </a:solidFill>
                <a:latin typeface="+mn-lt"/>
              </a:rPr>
              <a:t>ponad 7 razy więcej </a:t>
            </a:r>
          </a:p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+mn-lt"/>
              </a:rPr>
              <a:t>niż w wyniku biernego palenia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69CC53F-097D-4B63-820B-91E040D26650}"/>
              </a:ext>
            </a:extLst>
          </p:cNvPr>
          <p:cNvSpPr/>
          <p:nvPr/>
        </p:nvSpPr>
        <p:spPr>
          <a:xfrm>
            <a:off x="335360" y="1196752"/>
            <a:ext cx="72008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accent6"/>
                </a:solidFill>
              </a:rPr>
              <a:t>Przestań się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truć</a:t>
            </a:r>
            <a:r>
              <a:rPr lang="pl-PL" sz="2800" b="1" dirty="0">
                <a:solidFill>
                  <a:schemeClr val="accent6"/>
                </a:solidFill>
              </a:rPr>
              <a:t>!</a:t>
            </a:r>
          </a:p>
        </p:txBody>
      </p:sp>
      <p:sp>
        <p:nvSpPr>
          <p:cNvPr id="7" name="Tytuł 7">
            <a:extLst>
              <a:ext uri="{FF2B5EF4-FFF2-40B4-BE49-F238E27FC236}">
                <a16:creationId xmlns:a16="http://schemas.microsoft.com/office/drawing/2014/main" id="{268C6F18-E312-4715-B2B2-CEAC5D99EF5C}"/>
              </a:ext>
            </a:extLst>
          </p:cNvPr>
          <p:cNvSpPr txBox="1">
            <a:spLocks/>
          </p:cNvSpPr>
          <p:nvPr/>
        </p:nvSpPr>
        <p:spPr>
          <a:xfrm>
            <a:off x="838200" y="188640"/>
            <a:ext cx="7923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kern="0" dirty="0"/>
              <a:t>Skutki smogu i niskiej emisji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838200" y="1638632"/>
            <a:ext cx="7274024" cy="4361060"/>
            <a:chOff x="838200" y="1713824"/>
            <a:chExt cx="7274024" cy="4361060"/>
          </a:xfrm>
        </p:grpSpPr>
        <p:pic>
          <p:nvPicPr>
            <p:cNvPr id="43013" name="Obraz 2">
              <a:extLst>
                <a:ext uri="{FF2B5EF4-FFF2-40B4-BE49-F238E27FC236}">
                  <a16:creationId xmlns:a16="http://schemas.microsoft.com/office/drawing/2014/main" id="{88FD0984-2DC4-4D5E-A1F3-74F7936D3D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" t="12741" r="4396" b="2539"/>
            <a:stretch/>
          </p:blipFill>
          <p:spPr bwMode="auto">
            <a:xfrm>
              <a:off x="838200" y="1772816"/>
              <a:ext cx="6344687" cy="415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953936" y="1713824"/>
              <a:ext cx="24482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>
                  <a:latin typeface="+mn-lt"/>
                </a:rPr>
                <a:t>Pył i inne zanieczyszczenia, </a:t>
              </a:r>
            </a:p>
            <a:p>
              <a:r>
                <a:rPr lang="pl-PL" sz="1400" dirty="0">
                  <a:latin typeface="+mn-lt"/>
                </a:rPr>
                <a:t>w tym substancje rakotwórcze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4943872" y="5113557"/>
              <a:ext cx="24482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dirty="0">
                  <a:latin typeface="+mn-lt"/>
                </a:rPr>
                <a:t>Czy wiesz, że…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943872" y="5474720"/>
              <a:ext cx="316835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100" dirty="0">
                  <a:latin typeface="+mn-lt"/>
                </a:rPr>
                <a:t>zanieczyszczenia z domowego komina opadają </a:t>
              </a:r>
            </a:p>
            <a:p>
              <a:r>
                <a:rPr lang="pl-PL" sz="1100" dirty="0">
                  <a:latin typeface="+mn-lt"/>
                </a:rPr>
                <a:t>w promieniu 10-krotności jego wysokości, czyli </a:t>
              </a:r>
            </a:p>
            <a:p>
              <a:r>
                <a:rPr lang="pl-PL" sz="1100" dirty="0">
                  <a:latin typeface="+mn-lt"/>
                </a:rPr>
                <a:t>na Twój dom i najbliższe otoczenie…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007768" y="3000136"/>
              <a:ext cx="864096" cy="2081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7DBEFF"/>
                  </a:solidFill>
                  <a:latin typeface="+mn-lt"/>
                </a:rPr>
                <a:t>7 metrów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729080" y="4756791"/>
              <a:ext cx="9361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rgbClr val="7DBEFF"/>
                  </a:solidFill>
                  <a:latin typeface="+mn-lt"/>
                </a:rPr>
                <a:t>70 metrów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9354</TotalTime>
  <Words>2715</Words>
  <Application>Microsoft Office PowerPoint</Application>
  <PresentationFormat>Panoramiczny</PresentationFormat>
  <Paragraphs>540</Paragraphs>
  <Slides>45</Slides>
  <Notes>34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Times-Roman</vt:lpstr>
      <vt:lpstr>Wingdings</vt:lpstr>
      <vt:lpstr>Projekt niestandardowy</vt:lpstr>
      <vt:lpstr>Dokument</vt:lpstr>
      <vt:lpstr>Document</vt:lpstr>
      <vt:lpstr>Prezentacja programu PowerPoint</vt:lpstr>
      <vt:lpstr>Agenda spotkania</vt:lpstr>
      <vt:lpstr>Prezentacja programu PowerPoint</vt:lpstr>
      <vt:lpstr>Co zanieczyszcza powietrze?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mico</dc:creator>
  <cp:lastModifiedBy>BEDNARSKI Przemysław</cp:lastModifiedBy>
  <cp:revision>870</cp:revision>
  <cp:lastPrinted>2018-06-28T14:03:52Z</cp:lastPrinted>
  <dcterms:created xsi:type="dcterms:W3CDTF">2010-11-23T15:28:50Z</dcterms:created>
  <dcterms:modified xsi:type="dcterms:W3CDTF">2018-08-30T11:03:56Z</dcterms:modified>
</cp:coreProperties>
</file>